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handoutMasterIdLst>
    <p:handoutMasterId r:id="rId31"/>
  </p:handoutMasterIdLst>
  <p:sldIdLst>
    <p:sldId id="256" r:id="rId2"/>
    <p:sldId id="257" r:id="rId3"/>
    <p:sldId id="272" r:id="rId4"/>
    <p:sldId id="258" r:id="rId5"/>
    <p:sldId id="259" r:id="rId6"/>
    <p:sldId id="273" r:id="rId7"/>
    <p:sldId id="260" r:id="rId8"/>
    <p:sldId id="266" r:id="rId9"/>
    <p:sldId id="274" r:id="rId10"/>
    <p:sldId id="278" r:id="rId11"/>
    <p:sldId id="281" r:id="rId12"/>
    <p:sldId id="279" r:id="rId13"/>
    <p:sldId id="282" r:id="rId14"/>
    <p:sldId id="280" r:id="rId15"/>
    <p:sldId id="276" r:id="rId16"/>
    <p:sldId id="277" r:id="rId17"/>
    <p:sldId id="284" r:id="rId18"/>
    <p:sldId id="261" r:id="rId19"/>
    <p:sldId id="267" r:id="rId20"/>
    <p:sldId id="275" r:id="rId21"/>
    <p:sldId id="264" r:id="rId22"/>
    <p:sldId id="270" r:id="rId23"/>
    <p:sldId id="287" r:id="rId24"/>
    <p:sldId id="286" r:id="rId25"/>
    <p:sldId id="285" r:id="rId26"/>
    <p:sldId id="288" r:id="rId27"/>
    <p:sldId id="289" r:id="rId28"/>
    <p:sldId id="265" r:id="rId29"/>
    <p:sldId id="271" r:id="rId3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37" autoAdjust="0"/>
  </p:normalViewPr>
  <p:slideViewPr>
    <p:cSldViewPr>
      <p:cViewPr>
        <p:scale>
          <a:sx n="101" d="100"/>
          <a:sy n="101" d="100"/>
        </p:scale>
        <p:origin x="-1914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0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F571E-F292-491D-AF4C-5C24735C8A13}" type="datetimeFigureOut">
              <a:rPr lang="de-DE" smtClean="0"/>
              <a:t>04.12.2018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9A316-F5F1-42E7-80A7-85DF6A5DA2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414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AF03-7270-45C2-A683-C5E353EF01A5}" type="datetime4">
              <a:rPr lang="en-US" smtClean="0"/>
              <a:pPr/>
              <a:t>December 4, 2018</a:t>
            </a:fld>
            <a:endParaRPr lang="en-US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525A706-D8F2-4D1A-855A-CADC92600C26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Inhaltsplatzhalt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Inhaltsplatzhalt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erade Verbindung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A861222-2C8B-4501-BE87-6797EC025925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December 4, 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Jahresbericht 2018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437112"/>
            <a:ext cx="33123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72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143000"/>
          </a:xfrm>
        </p:spPr>
        <p:txBody>
          <a:bodyPr>
            <a:normAutofit/>
          </a:bodyPr>
          <a:lstStyle/>
          <a:p>
            <a:r>
              <a:rPr lang="de-DE" dirty="0" smtClean="0"/>
              <a:t>1.3 Betreute offene Ganztagsschule  „</a:t>
            </a:r>
            <a:r>
              <a:rPr lang="de-DE" dirty="0" err="1" smtClean="0"/>
              <a:t>bogs</a:t>
            </a:r>
            <a:r>
              <a:rPr lang="de-DE" dirty="0" smtClean="0"/>
              <a:t>“</a:t>
            </a:r>
            <a:br>
              <a:rPr lang="de-DE" dirty="0" smtClean="0"/>
            </a:br>
            <a:endParaRPr lang="de-DE" sz="31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844824"/>
            <a:ext cx="7560840" cy="4032448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de-DE" b="1" dirty="0" smtClean="0"/>
              <a:t>Das Team und die Rahmenbedingungen</a:t>
            </a:r>
          </a:p>
          <a:p>
            <a:pPr marL="68580" indent="0">
              <a:buNone/>
            </a:pPr>
            <a:r>
              <a:rPr lang="de-DE" dirty="0" smtClean="0"/>
              <a:t>Lena </a:t>
            </a:r>
            <a:r>
              <a:rPr lang="de-DE" dirty="0" err="1" smtClean="0"/>
              <a:t>Ketelsen</a:t>
            </a:r>
            <a:r>
              <a:rPr lang="de-DE" dirty="0" smtClean="0"/>
              <a:t> Gemeindepädagogin/Leitung, Bildung und Diversität (15,5h/W)</a:t>
            </a:r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r>
              <a:rPr lang="de-DE" dirty="0" smtClean="0"/>
              <a:t>Maren </a:t>
            </a:r>
            <a:r>
              <a:rPr lang="de-DE" dirty="0" err="1" smtClean="0"/>
              <a:t>Kraack</a:t>
            </a:r>
            <a:r>
              <a:rPr lang="de-DE" dirty="0" smtClean="0"/>
              <a:t> 		12,5h / W </a:t>
            </a:r>
          </a:p>
          <a:p>
            <a:pPr marL="68580" indent="0">
              <a:buNone/>
            </a:pPr>
            <a:r>
              <a:rPr lang="de-DE" dirty="0" smtClean="0"/>
              <a:t>Marion Petersen 		10h    / W </a:t>
            </a:r>
          </a:p>
          <a:p>
            <a:pPr marL="68580" indent="0">
              <a:buNone/>
            </a:pPr>
            <a:r>
              <a:rPr lang="de-DE" dirty="0" smtClean="0"/>
              <a:t>Natalie </a:t>
            </a:r>
            <a:r>
              <a:rPr lang="de-DE" dirty="0" err="1" smtClean="0"/>
              <a:t>Schmädecker</a:t>
            </a:r>
            <a:r>
              <a:rPr lang="de-DE" dirty="0" smtClean="0"/>
              <a:t> 	15h    / W </a:t>
            </a:r>
          </a:p>
          <a:p>
            <a:pPr marL="68580" indent="0">
              <a:buNone/>
            </a:pPr>
            <a:r>
              <a:rPr lang="de-DE" dirty="0" smtClean="0"/>
              <a:t>Marion </a:t>
            </a:r>
            <a:r>
              <a:rPr lang="de-DE" dirty="0" err="1" smtClean="0"/>
              <a:t>Kuschner</a:t>
            </a:r>
            <a:r>
              <a:rPr lang="de-DE" dirty="0" smtClean="0"/>
              <a:t>                   10h    / W</a:t>
            </a:r>
          </a:p>
          <a:p>
            <a:pPr marL="68580" indent="0">
              <a:buNone/>
            </a:pPr>
            <a:r>
              <a:rPr lang="de-DE" dirty="0" smtClean="0"/>
              <a:t>Stefanie Hansen                     10h    / W</a:t>
            </a:r>
          </a:p>
          <a:p>
            <a:pPr marL="68580" indent="0">
              <a:buNone/>
            </a:pPr>
            <a:r>
              <a:rPr lang="de-DE" dirty="0" smtClean="0"/>
              <a:t>Eva Auls 			   7h    / W</a:t>
            </a:r>
          </a:p>
          <a:p>
            <a:pPr marL="68580" indent="0">
              <a:buNone/>
            </a:pPr>
            <a:r>
              <a:rPr lang="de-DE" dirty="0" smtClean="0"/>
              <a:t>Malte Möller		              10h   / W		</a:t>
            </a:r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07003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7992888" cy="4968552"/>
          </a:xfrm>
        </p:spPr>
        <p:txBody>
          <a:bodyPr>
            <a:normAutofit/>
          </a:bodyPr>
          <a:lstStyle/>
          <a:p>
            <a:pPr marL="68580" lvl="0" indent="0">
              <a:buClr>
                <a:srgbClr val="94C600"/>
              </a:buClr>
              <a:buNone/>
            </a:pPr>
            <a:r>
              <a:rPr lang="de-DE" b="1" dirty="0">
                <a:solidFill>
                  <a:srgbClr val="3E3D2D"/>
                </a:solidFill>
              </a:rPr>
              <a:t>Praktikanten, </a:t>
            </a:r>
            <a:r>
              <a:rPr lang="de-DE" b="1" dirty="0" err="1">
                <a:solidFill>
                  <a:srgbClr val="3E3D2D"/>
                </a:solidFill>
              </a:rPr>
              <a:t>Ehrenamtler</a:t>
            </a:r>
            <a:r>
              <a:rPr lang="de-DE" b="1" dirty="0">
                <a:solidFill>
                  <a:srgbClr val="3E3D2D"/>
                </a:solidFill>
              </a:rPr>
              <a:t>, </a:t>
            </a:r>
            <a:r>
              <a:rPr lang="de-DE" b="1" dirty="0" smtClean="0">
                <a:solidFill>
                  <a:srgbClr val="3E3D2D"/>
                </a:solidFill>
              </a:rPr>
              <a:t>Honorarkräfte</a:t>
            </a:r>
            <a:endParaRPr lang="de-DE" b="1" dirty="0">
              <a:solidFill>
                <a:srgbClr val="3E3D2D"/>
              </a:solidFill>
            </a:endParaRPr>
          </a:p>
          <a:p>
            <a:pPr marL="68580" indent="0">
              <a:spcAft>
                <a:spcPts val="0"/>
              </a:spcAft>
              <a:buNone/>
            </a:pPr>
            <a:r>
              <a:rPr lang="de-DE" sz="2200" kern="150" dirty="0" smtClean="0">
                <a:ea typeface="SimSun"/>
                <a:cs typeface="Arial"/>
              </a:rPr>
              <a:t>°Petra </a:t>
            </a:r>
            <a:r>
              <a:rPr lang="de-DE" sz="2200" kern="150" dirty="0" err="1">
                <a:ea typeface="SimSun"/>
                <a:cs typeface="Arial"/>
              </a:rPr>
              <a:t>Thießen</a:t>
            </a:r>
            <a:r>
              <a:rPr lang="de-DE" sz="2200" kern="150" dirty="0">
                <a:ea typeface="SimSun"/>
                <a:cs typeface="Arial"/>
              </a:rPr>
              <a:t> 9</a:t>
            </a:r>
            <a:r>
              <a:rPr lang="de-DE" sz="2200" kern="150" dirty="0" smtClean="0">
                <a:ea typeface="SimSun"/>
                <a:cs typeface="Arial"/>
              </a:rPr>
              <a:t>h/Woche</a:t>
            </a:r>
          </a:p>
          <a:p>
            <a:pPr marL="365760" lvl="1" indent="0">
              <a:buNone/>
            </a:pPr>
            <a:r>
              <a:rPr lang="de-DE" kern="150" dirty="0">
                <a:ea typeface="SimSun"/>
                <a:cs typeface="Arial"/>
              </a:rPr>
              <a:t>	</a:t>
            </a:r>
            <a:r>
              <a:rPr lang="de-DE" kern="150" dirty="0" smtClean="0">
                <a:ea typeface="SimSun"/>
                <a:cs typeface="Arial"/>
              </a:rPr>
              <a:t>eingesetzt vom Familienzentrum</a:t>
            </a:r>
            <a:endParaRPr lang="de-DE" kern="150" dirty="0">
              <a:ea typeface="SimSun"/>
              <a:cs typeface="Arial"/>
            </a:endParaRPr>
          </a:p>
          <a:p>
            <a:pPr marL="68580" indent="0">
              <a:buNone/>
            </a:pPr>
            <a:r>
              <a:rPr lang="de-DE" sz="2200" dirty="0" smtClean="0">
                <a:ea typeface="SimSun"/>
              </a:rPr>
              <a:t>°8 Ehrenamtliche, einmal </a:t>
            </a:r>
            <a:r>
              <a:rPr lang="de-DE" sz="2200" dirty="0">
                <a:ea typeface="SimSun"/>
              </a:rPr>
              <a:t>die </a:t>
            </a:r>
            <a:r>
              <a:rPr lang="de-DE" sz="2200" dirty="0" smtClean="0">
                <a:ea typeface="SimSun"/>
              </a:rPr>
              <a:t>Woche</a:t>
            </a:r>
          </a:p>
          <a:p>
            <a:pPr marL="68580" indent="0">
              <a:buNone/>
            </a:pPr>
            <a:r>
              <a:rPr lang="de-DE" sz="2200" dirty="0" smtClean="0">
                <a:ea typeface="SimSun"/>
              </a:rPr>
              <a:t>°1 </a:t>
            </a:r>
            <a:r>
              <a:rPr lang="de-DE" sz="2200" dirty="0" err="1" smtClean="0">
                <a:ea typeface="SimSun"/>
              </a:rPr>
              <a:t>Praktikanin</a:t>
            </a:r>
            <a:r>
              <a:rPr lang="de-DE" sz="2200" dirty="0" smtClean="0">
                <a:ea typeface="SimSun"/>
              </a:rPr>
              <a:t> </a:t>
            </a:r>
            <a:r>
              <a:rPr lang="de-DE" sz="2200" dirty="0">
                <a:ea typeface="SimSun"/>
              </a:rPr>
              <a:t>für </a:t>
            </a:r>
            <a:r>
              <a:rPr lang="de-DE" sz="2200" dirty="0" smtClean="0">
                <a:ea typeface="SimSun"/>
              </a:rPr>
              <a:t>10 </a:t>
            </a:r>
            <a:r>
              <a:rPr lang="de-DE" sz="2200" dirty="0">
                <a:ea typeface="SimSun"/>
              </a:rPr>
              <a:t>Wochen seit </a:t>
            </a:r>
            <a:r>
              <a:rPr lang="de-DE" sz="2200" dirty="0" smtClean="0">
                <a:ea typeface="SimSun"/>
              </a:rPr>
              <a:t>Sept., </a:t>
            </a:r>
          </a:p>
          <a:p>
            <a:pPr marL="68580" indent="0">
              <a:buNone/>
            </a:pPr>
            <a:r>
              <a:rPr lang="de-DE" sz="2200" dirty="0">
                <a:ea typeface="SimSun"/>
              </a:rPr>
              <a:t>	</a:t>
            </a:r>
            <a:r>
              <a:rPr lang="de-DE" sz="2200" dirty="0" smtClean="0">
                <a:ea typeface="SimSun"/>
              </a:rPr>
              <a:t>in </a:t>
            </a:r>
            <a:r>
              <a:rPr lang="de-DE" sz="2200" dirty="0">
                <a:ea typeface="SimSun"/>
              </a:rPr>
              <a:t>der SPA </a:t>
            </a:r>
            <a:r>
              <a:rPr lang="de-DE" sz="2200" dirty="0" smtClean="0">
                <a:ea typeface="SimSun"/>
              </a:rPr>
              <a:t>Ausbildung</a:t>
            </a:r>
          </a:p>
          <a:p>
            <a:pPr marL="68580" indent="0">
              <a:buNone/>
            </a:pPr>
            <a:endParaRPr lang="de-DE" dirty="0">
              <a:solidFill>
                <a:srgbClr val="3E3D2D"/>
              </a:solidFill>
            </a:endParaRPr>
          </a:p>
          <a:p>
            <a:pPr marL="68580" lvl="0" indent="0">
              <a:buClr>
                <a:srgbClr val="94C600"/>
              </a:buClr>
              <a:buNone/>
            </a:pPr>
            <a:r>
              <a:rPr lang="de-DE" b="1" dirty="0" smtClean="0">
                <a:solidFill>
                  <a:srgbClr val="3E3D2D"/>
                </a:solidFill>
              </a:rPr>
              <a:t>Arbeitsgrundlage/Finanzierung</a:t>
            </a:r>
            <a:endParaRPr lang="de-DE" b="1" dirty="0">
              <a:solidFill>
                <a:srgbClr val="3E3D2D"/>
              </a:solidFill>
            </a:endParaRPr>
          </a:p>
          <a:p>
            <a:pPr marL="68580" indent="0">
              <a:lnSpc>
                <a:spcPct val="80000"/>
              </a:lnSpc>
              <a:buNone/>
            </a:pPr>
            <a:r>
              <a:rPr lang="de-DE" sz="2000" dirty="0">
                <a:solidFill>
                  <a:schemeClr val="tx2"/>
                </a:solidFill>
              </a:rPr>
              <a:t>Förderrichtlinien des Ministeriums f. Schule und Berufsbildung des Landes Schleswig – Holstein</a:t>
            </a:r>
          </a:p>
          <a:p>
            <a:pPr marL="68580" indent="0">
              <a:lnSpc>
                <a:spcPct val="80000"/>
              </a:lnSpc>
              <a:buNone/>
            </a:pPr>
            <a:r>
              <a:rPr lang="de-DE" sz="2000" dirty="0">
                <a:solidFill>
                  <a:schemeClr val="tx2"/>
                </a:solidFill>
              </a:rPr>
              <a:t>Landesgelder/Elternbeiträge/Eigenmittel  ergänzend</a:t>
            </a:r>
            <a:endParaRPr lang="de-DE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1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12968" cy="499591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b="1" dirty="0" smtClean="0"/>
              <a:t>Fall / Besucherzahlen</a:t>
            </a:r>
          </a:p>
          <a:p>
            <a:pPr marL="68580" indent="0">
              <a:buNone/>
            </a:pPr>
            <a:r>
              <a:rPr lang="de-DE" dirty="0"/>
              <a:t> Insgesamt </a:t>
            </a:r>
            <a:r>
              <a:rPr lang="de-DE" dirty="0" smtClean="0"/>
              <a:t>146 </a:t>
            </a:r>
            <a:r>
              <a:rPr lang="de-DE" dirty="0"/>
              <a:t>Kinder </a:t>
            </a:r>
          </a:p>
          <a:p>
            <a:pPr marL="68580" indent="0">
              <a:buNone/>
            </a:pPr>
            <a:r>
              <a:rPr lang="de-DE" dirty="0"/>
              <a:t>° </a:t>
            </a:r>
            <a:r>
              <a:rPr lang="de-DE" dirty="0" smtClean="0"/>
              <a:t>110-120 </a:t>
            </a:r>
            <a:r>
              <a:rPr lang="de-DE" dirty="0"/>
              <a:t>täglich</a:t>
            </a:r>
          </a:p>
          <a:p>
            <a:pPr marL="68580" indent="0">
              <a:buNone/>
            </a:pPr>
            <a:r>
              <a:rPr lang="de-DE" dirty="0"/>
              <a:t>° </a:t>
            </a:r>
            <a:r>
              <a:rPr lang="de-DE" dirty="0" smtClean="0"/>
              <a:t>40 </a:t>
            </a:r>
            <a:r>
              <a:rPr lang="de-DE" dirty="0"/>
              <a:t>Kinder /Tag nutzen das warme Essen</a:t>
            </a:r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r>
              <a:rPr lang="de-DE" b="1" dirty="0" smtClean="0"/>
              <a:t>Besondere Projekte und Maßnahmen</a:t>
            </a:r>
          </a:p>
          <a:p>
            <a:pPr marL="68580" indent="0">
              <a:buNone/>
            </a:pPr>
            <a:r>
              <a:rPr lang="de-DE" dirty="0" smtClean="0"/>
              <a:t>Gitarre</a:t>
            </a:r>
            <a:r>
              <a:rPr lang="de-DE" dirty="0"/>
              <a:t>, Wald, Kreativ mit Stoffen, Fußball, Tischtennis, </a:t>
            </a:r>
            <a:r>
              <a:rPr lang="de-DE" dirty="0" smtClean="0"/>
              <a:t>Kinderchor, 2018 neu dazu: Video Clip Dancing/Zumba, Backen, Ballspiele, Kinderkirche</a:t>
            </a:r>
          </a:p>
          <a:p>
            <a:pPr marL="68580" indent="0">
              <a:buNone/>
            </a:pPr>
            <a:r>
              <a:rPr lang="de-DE" dirty="0" smtClean="0"/>
              <a:t>Beginn der Einführung von </a:t>
            </a:r>
            <a:r>
              <a:rPr lang="de-DE" dirty="0" err="1" smtClean="0"/>
              <a:t>MensaMax</a:t>
            </a:r>
            <a:r>
              <a:rPr lang="de-DE" dirty="0" smtClean="0"/>
              <a:t> für 2019</a:t>
            </a:r>
            <a:endParaRPr lang="de-DE" dirty="0"/>
          </a:p>
          <a:p>
            <a:pPr marL="6858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05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12968" cy="5139933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b="1" dirty="0"/>
              <a:t>Fortbildungen / Weiterqualifikation</a:t>
            </a:r>
          </a:p>
          <a:p>
            <a:pPr marL="68580" indent="0">
              <a:buNone/>
            </a:pPr>
            <a:r>
              <a:rPr lang="de-DE" dirty="0" smtClean="0"/>
              <a:t>° Fachtag 15. Kinder- und Jugendbericht</a:t>
            </a:r>
            <a:endParaRPr lang="de-DE" dirty="0"/>
          </a:p>
          <a:p>
            <a:pPr marL="68580" indent="0">
              <a:buNone/>
            </a:pPr>
            <a:r>
              <a:rPr lang="de-DE" dirty="0" smtClean="0"/>
              <a:t>° Weiterqualifizierung des Personals zum „Pädagogischen Mitarbeiter im Ganztag“ erfolgreich abgeschlossen:</a:t>
            </a:r>
          </a:p>
          <a:p>
            <a:pPr marL="68580" indent="0">
              <a:buNone/>
            </a:pPr>
            <a:r>
              <a:rPr lang="de-DE" dirty="0"/>
              <a:t>Maren </a:t>
            </a:r>
            <a:r>
              <a:rPr lang="de-DE" dirty="0" err="1"/>
              <a:t>Kraack</a:t>
            </a:r>
            <a:r>
              <a:rPr lang="de-DE" dirty="0"/>
              <a:t> 		</a:t>
            </a:r>
          </a:p>
          <a:p>
            <a:pPr marL="68580" indent="0">
              <a:buNone/>
            </a:pPr>
            <a:r>
              <a:rPr lang="de-DE" dirty="0"/>
              <a:t>Marion Petersen 		</a:t>
            </a:r>
            <a:endParaRPr lang="de-DE" dirty="0" smtClean="0"/>
          </a:p>
          <a:p>
            <a:pPr marL="68580" indent="0">
              <a:buNone/>
            </a:pPr>
            <a:r>
              <a:rPr lang="de-DE" dirty="0" smtClean="0"/>
              <a:t>Natalie </a:t>
            </a:r>
            <a:r>
              <a:rPr lang="de-DE" dirty="0" err="1"/>
              <a:t>Schmädecker</a:t>
            </a:r>
            <a:r>
              <a:rPr lang="de-DE" dirty="0"/>
              <a:t> 	</a:t>
            </a:r>
          </a:p>
          <a:p>
            <a:pPr marL="68580" indent="0">
              <a:buNone/>
            </a:pPr>
            <a:r>
              <a:rPr lang="de-DE" dirty="0"/>
              <a:t>Marion </a:t>
            </a:r>
            <a:r>
              <a:rPr lang="de-DE" dirty="0" err="1"/>
              <a:t>Kuschner</a:t>
            </a:r>
            <a:r>
              <a:rPr lang="de-DE" dirty="0"/>
              <a:t>                   10h    / W</a:t>
            </a:r>
          </a:p>
          <a:p>
            <a:pPr marL="68580" indent="0">
              <a:buNone/>
            </a:pPr>
            <a:r>
              <a:rPr lang="de-DE" dirty="0"/>
              <a:t>Stefanie Hansen                     10h    / W</a:t>
            </a:r>
          </a:p>
          <a:p>
            <a:pPr marL="68580" indent="0">
              <a:buNone/>
            </a:pPr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356992"/>
            <a:ext cx="374399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496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43000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2 Soziale Arbeit an der Gemeinschaftsschule am </a:t>
            </a:r>
            <a:r>
              <a:rPr lang="de-DE" dirty="0" err="1" smtClean="0"/>
              <a:t>Thorsberger</a:t>
            </a:r>
            <a:r>
              <a:rPr lang="de-DE" dirty="0" smtClean="0"/>
              <a:t> Moor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-468560" y="1556792"/>
            <a:ext cx="9809328" cy="424847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b="1" dirty="0" smtClean="0"/>
              <a:t>      Rahmenbedingungen</a:t>
            </a:r>
            <a:endParaRPr lang="de-DE" b="1" dirty="0"/>
          </a:p>
          <a:p>
            <a:pPr marL="68580" indent="0">
              <a:buNone/>
            </a:pPr>
            <a:endParaRPr lang="de-DE" dirty="0"/>
          </a:p>
          <a:p>
            <a:pPr marL="68580" indent="0">
              <a:buNone/>
            </a:pPr>
            <a:r>
              <a:rPr lang="de-DE" dirty="0"/>
              <a:t>	</a:t>
            </a:r>
            <a:r>
              <a:rPr lang="de-DE" dirty="0" smtClean="0"/>
              <a:t>526 </a:t>
            </a:r>
            <a:r>
              <a:rPr lang="de-DE" dirty="0"/>
              <a:t>Kinder </a:t>
            </a:r>
            <a:r>
              <a:rPr lang="de-DE" dirty="0" smtClean="0"/>
              <a:t>insgesamt (13 mehr als 2017)</a:t>
            </a:r>
            <a:endParaRPr lang="de-DE" dirty="0"/>
          </a:p>
          <a:p>
            <a:pPr marL="68580" indent="0">
              <a:buNone/>
            </a:pPr>
            <a:r>
              <a:rPr lang="de-DE" dirty="0"/>
              <a:t>	</a:t>
            </a:r>
            <a:r>
              <a:rPr lang="de-DE" dirty="0" smtClean="0"/>
              <a:t>  16 Basis DAZ</a:t>
            </a:r>
          </a:p>
          <a:p>
            <a:pPr marL="68580" indent="0">
              <a:buNone/>
            </a:pPr>
            <a:r>
              <a:rPr lang="de-DE" dirty="0" smtClean="0"/>
              <a:t>	  10 Aufbau DAZ</a:t>
            </a:r>
          </a:p>
          <a:p>
            <a:pPr marL="68580" indent="0">
              <a:buNone/>
            </a:pPr>
            <a:r>
              <a:rPr lang="de-DE" dirty="0"/>
              <a:t>	</a:t>
            </a:r>
            <a:r>
              <a:rPr lang="de-DE" dirty="0" smtClean="0"/>
              <a:t>  78 </a:t>
            </a:r>
            <a:r>
              <a:rPr lang="de-DE" dirty="0"/>
              <a:t>Kinder aus </a:t>
            </a:r>
            <a:r>
              <a:rPr lang="de-DE" dirty="0" smtClean="0"/>
              <a:t>Heimeinrichtungen (3 weniger als 2017)</a:t>
            </a:r>
            <a:endParaRPr lang="de-DE" dirty="0"/>
          </a:p>
          <a:p>
            <a:pPr marL="68580" indent="0">
              <a:buNone/>
            </a:pPr>
            <a:r>
              <a:rPr lang="de-DE" dirty="0"/>
              <a:t>	</a:t>
            </a:r>
            <a:r>
              <a:rPr lang="de-DE" dirty="0" smtClean="0"/>
              <a:t>  18 </a:t>
            </a:r>
            <a:r>
              <a:rPr lang="de-DE" dirty="0"/>
              <a:t>Kinder werden „schulbegleitet</a:t>
            </a:r>
            <a:r>
              <a:rPr lang="de-DE" dirty="0" smtClean="0"/>
              <a:t>“ (3 mehr als 2017)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391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024744" cy="1143000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2.1 Schulsozialarbeit</a:t>
            </a:r>
            <a:br>
              <a:rPr lang="de-DE" dirty="0" smtClean="0"/>
            </a:br>
            <a:endParaRPr lang="de-DE" sz="31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07504" y="1328351"/>
            <a:ext cx="9217024" cy="552206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b="1" dirty="0" smtClean="0"/>
              <a:t>Das Team</a:t>
            </a:r>
          </a:p>
          <a:p>
            <a:pPr marL="68580" indent="0">
              <a:buNone/>
            </a:pPr>
            <a:r>
              <a:rPr lang="de-DE" b="1" dirty="0" smtClean="0"/>
              <a:t>  </a:t>
            </a:r>
            <a:r>
              <a:rPr lang="de-DE" sz="2300" dirty="0"/>
              <a:t>Marika Drews (Dipl. Soz. Päd.)    15,2 Std</a:t>
            </a:r>
          </a:p>
          <a:p>
            <a:pPr marL="68580" indent="0">
              <a:buNone/>
            </a:pPr>
            <a:r>
              <a:rPr lang="de-DE" sz="2300" dirty="0"/>
              <a:t>  Cordula Kuntze (Heilpädagogin) 16 Std bis 31.12.2018</a:t>
            </a:r>
          </a:p>
          <a:p>
            <a:pPr marL="68580" indent="0">
              <a:buNone/>
            </a:pPr>
            <a:r>
              <a:rPr lang="de-DE" sz="2300" dirty="0"/>
              <a:t>   Malte Möller (Erzieher) ab 12.18  16 </a:t>
            </a:r>
            <a:r>
              <a:rPr lang="de-DE" sz="2300" dirty="0" smtClean="0"/>
              <a:t>Std</a:t>
            </a:r>
          </a:p>
          <a:p>
            <a:pPr marL="68580" indent="0">
              <a:buNone/>
            </a:pPr>
            <a:endParaRPr lang="de-DE" sz="1600" dirty="0"/>
          </a:p>
          <a:p>
            <a:pPr marL="68580" indent="0">
              <a:buNone/>
            </a:pPr>
            <a:r>
              <a:rPr lang="de-DE" b="1" dirty="0" smtClean="0"/>
              <a:t>Praktikanten, </a:t>
            </a:r>
            <a:r>
              <a:rPr lang="de-DE" b="1" dirty="0" err="1" smtClean="0"/>
              <a:t>Ehrenamtler</a:t>
            </a:r>
            <a:r>
              <a:rPr lang="de-DE" b="1" dirty="0" smtClean="0"/>
              <a:t>, Honorarkräfte</a:t>
            </a:r>
          </a:p>
          <a:p>
            <a:pPr marL="0" lvl="0" indent="0">
              <a:buNone/>
            </a:pPr>
            <a:r>
              <a:rPr lang="de-DE" sz="2300" dirty="0" smtClean="0"/>
              <a:t>° Rüdiger </a:t>
            </a:r>
            <a:r>
              <a:rPr lang="de-DE" sz="2300" dirty="0" err="1"/>
              <a:t>Jermonin</a:t>
            </a:r>
            <a:r>
              <a:rPr lang="de-DE" sz="2300" dirty="0"/>
              <a:t> (Handwerker Praktische </a:t>
            </a:r>
            <a:r>
              <a:rPr lang="de-DE" sz="2300" dirty="0" smtClean="0"/>
              <a:t>Schule)</a:t>
            </a:r>
            <a:endParaRPr lang="de-DE" sz="2300" dirty="0"/>
          </a:p>
          <a:p>
            <a:pPr marL="0" lvl="0" indent="0">
              <a:buNone/>
            </a:pPr>
            <a:r>
              <a:rPr lang="de-DE" sz="2300" dirty="0" smtClean="0"/>
              <a:t>° Martha </a:t>
            </a:r>
            <a:r>
              <a:rPr lang="de-DE" sz="2300" dirty="0"/>
              <a:t>Klinger (Heilerziehungspflege, </a:t>
            </a:r>
            <a:r>
              <a:rPr lang="de-DE" sz="2300" dirty="0" smtClean="0"/>
              <a:t>Oberstufe, bis Feb.)</a:t>
            </a:r>
            <a:endParaRPr lang="de-DE" sz="2300" dirty="0"/>
          </a:p>
          <a:p>
            <a:pPr marL="0" lvl="0" indent="0">
              <a:buNone/>
            </a:pPr>
            <a:r>
              <a:rPr lang="de-DE" sz="2300" dirty="0" smtClean="0"/>
              <a:t>° Nathalie </a:t>
            </a:r>
            <a:r>
              <a:rPr lang="de-DE" sz="2300" dirty="0"/>
              <a:t>Hess (Heilerziehungspflege, </a:t>
            </a:r>
            <a:r>
              <a:rPr lang="de-DE" sz="2300" dirty="0" smtClean="0"/>
              <a:t>Oberstufe, bis Feb.)</a:t>
            </a:r>
          </a:p>
          <a:p>
            <a:pPr marL="0" lvl="0" indent="0">
              <a:buNone/>
            </a:pPr>
            <a:r>
              <a:rPr lang="de-DE" sz="2300" dirty="0" smtClean="0"/>
              <a:t>° Johannes </a:t>
            </a:r>
            <a:r>
              <a:rPr lang="de-DE" sz="2300" dirty="0"/>
              <a:t>Köster </a:t>
            </a:r>
            <a:r>
              <a:rPr lang="de-DE" sz="2300" dirty="0" smtClean="0"/>
              <a:t>(Erzieher, Oberstufe, seit Sept. 2018)</a:t>
            </a:r>
            <a:endParaRPr lang="de-DE" sz="2300" dirty="0"/>
          </a:p>
          <a:p>
            <a:pPr marL="0" lvl="0" indent="0">
              <a:buNone/>
            </a:pPr>
            <a:r>
              <a:rPr lang="de-DE" sz="2300" dirty="0" smtClean="0"/>
              <a:t>° Simone </a:t>
            </a:r>
            <a:r>
              <a:rPr lang="de-DE" sz="2300" dirty="0"/>
              <a:t>Brune (Freiwilliges Soziales Jahr, </a:t>
            </a:r>
            <a:r>
              <a:rPr lang="de-DE" sz="2300" dirty="0" smtClean="0"/>
              <a:t>bis Sept. 2018)</a:t>
            </a:r>
          </a:p>
          <a:p>
            <a:pPr marL="0" lvl="0" indent="0">
              <a:buNone/>
            </a:pPr>
            <a:r>
              <a:rPr lang="de-DE" sz="2300" smtClean="0"/>
              <a:t>° Emely</a:t>
            </a:r>
            <a:r>
              <a:rPr lang="de-DE" sz="2300" dirty="0" smtClean="0"/>
              <a:t> Assmann (Freiwilliges Soziales Jahr, seit Okt. 2018)</a:t>
            </a:r>
            <a:endParaRPr lang="de-DE" sz="2300" dirty="0"/>
          </a:p>
          <a:p>
            <a:pPr marL="6858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32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4C6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7848872" cy="496855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b="1" dirty="0" smtClean="0"/>
              <a:t>Arbeitsgrundlage </a:t>
            </a:r>
            <a:r>
              <a:rPr lang="de-DE" b="1" dirty="0"/>
              <a:t>(Gesetzl. Und Praktisch</a:t>
            </a:r>
            <a:r>
              <a:rPr lang="de-DE" b="1" dirty="0" smtClean="0"/>
              <a:t>)</a:t>
            </a:r>
            <a:endParaRPr lang="de-DE" b="1" dirty="0"/>
          </a:p>
          <a:p>
            <a:pPr marL="68580" indent="0">
              <a:lnSpc>
                <a:spcPct val="90000"/>
              </a:lnSpc>
              <a:buNone/>
            </a:pPr>
            <a:r>
              <a:rPr lang="de-DE" dirty="0"/>
              <a:t>	</a:t>
            </a:r>
            <a:r>
              <a:rPr lang="de-DE" sz="2200" dirty="0">
                <a:solidFill>
                  <a:schemeClr val="tx2"/>
                </a:solidFill>
              </a:rPr>
              <a:t>§ 6 Schulgesetz, Karsten Speck: </a:t>
            </a:r>
            <a:r>
              <a:rPr lang="de-DE" sz="2200" dirty="0">
                <a:solidFill>
                  <a:schemeClr val="tx2"/>
                </a:solidFill>
              </a:rPr>
              <a:t>Kernleistungen</a:t>
            </a:r>
            <a:r>
              <a:rPr lang="de-DE" sz="2200" dirty="0">
                <a:solidFill>
                  <a:schemeClr val="tx2"/>
                </a:solidFill>
              </a:rPr>
              <a:t>,</a:t>
            </a:r>
          </a:p>
          <a:p>
            <a:pPr marL="68580" indent="0">
              <a:lnSpc>
                <a:spcPct val="90000"/>
              </a:lnSpc>
              <a:buNone/>
            </a:pPr>
            <a:r>
              <a:rPr lang="de-DE" sz="2200" dirty="0">
                <a:solidFill>
                  <a:schemeClr val="tx2"/>
                </a:solidFill>
              </a:rPr>
              <a:t>	Standort Konzept, Anforderungen des Kreises</a:t>
            </a:r>
          </a:p>
          <a:p>
            <a:pPr marL="68580" indent="0">
              <a:lnSpc>
                <a:spcPct val="90000"/>
              </a:lnSpc>
              <a:buNone/>
            </a:pPr>
            <a:r>
              <a:rPr lang="de-DE" sz="2200" dirty="0">
                <a:solidFill>
                  <a:schemeClr val="tx2"/>
                </a:solidFill>
              </a:rPr>
              <a:t>	Finanziert über den Kreis mit </a:t>
            </a:r>
            <a:r>
              <a:rPr lang="de-DE" sz="2200" dirty="0">
                <a:solidFill>
                  <a:schemeClr val="tx2"/>
                </a:solidFill>
              </a:rPr>
              <a:t>Landesmitteln.</a:t>
            </a:r>
          </a:p>
          <a:p>
            <a:pPr marL="68580" indent="0">
              <a:lnSpc>
                <a:spcPct val="90000"/>
              </a:lnSpc>
              <a:buNone/>
            </a:pPr>
            <a:r>
              <a:rPr lang="de-DE" sz="2200" dirty="0">
                <a:solidFill>
                  <a:schemeClr val="tx2"/>
                </a:solidFill>
              </a:rPr>
              <a:t>	</a:t>
            </a:r>
            <a:r>
              <a:rPr lang="de-DE" sz="2200" dirty="0">
                <a:solidFill>
                  <a:schemeClr val="tx2"/>
                </a:solidFill>
              </a:rPr>
              <a:t>Konzept 2018 fertiggestellt.</a:t>
            </a:r>
            <a:endParaRPr lang="de-DE" sz="2200" dirty="0">
              <a:solidFill>
                <a:schemeClr val="tx2"/>
              </a:solidFill>
            </a:endParaRPr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r>
              <a:rPr lang="de-DE" b="1" dirty="0" smtClean="0"/>
              <a:t>Fall / Besucherzahlen tägl.</a:t>
            </a:r>
          </a:p>
          <a:p>
            <a:pPr marL="68580" lvl="0" indent="0">
              <a:buNone/>
            </a:pPr>
            <a:r>
              <a:rPr lang="de-DE" dirty="0" smtClean="0"/>
              <a:t>	°Ca</a:t>
            </a:r>
            <a:r>
              <a:rPr lang="de-DE" dirty="0"/>
              <a:t>. 30 Schüler/innen</a:t>
            </a:r>
          </a:p>
          <a:p>
            <a:pPr marL="68580" lvl="0" indent="0">
              <a:buNone/>
            </a:pPr>
            <a:r>
              <a:rPr lang="de-DE" dirty="0" smtClean="0"/>
              <a:t>	°Ca</a:t>
            </a:r>
            <a:r>
              <a:rPr lang="de-DE" dirty="0"/>
              <a:t>. 4 Lehrer Kontakte</a:t>
            </a:r>
          </a:p>
          <a:p>
            <a:pPr marL="68580" lvl="0" indent="0">
              <a:buNone/>
            </a:pPr>
            <a:r>
              <a:rPr lang="de-DE" dirty="0" smtClean="0"/>
              <a:t>	°ca</a:t>
            </a:r>
            <a:r>
              <a:rPr lang="de-DE" dirty="0"/>
              <a:t>. 1-2 Elternkontakte                     </a:t>
            </a:r>
          </a:p>
          <a:p>
            <a:pPr marL="68580" indent="0">
              <a:buNone/>
            </a:pPr>
            <a:endParaRPr lang="de-DE" dirty="0"/>
          </a:p>
          <a:p>
            <a:pPr marL="6858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427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10153128" cy="5783311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de-DE" sz="2000" b="1" dirty="0" smtClean="0"/>
              <a:t>Besondere </a:t>
            </a:r>
            <a:r>
              <a:rPr lang="de-DE" sz="2000" b="1" dirty="0"/>
              <a:t>Projekte und Maßnahmen</a:t>
            </a:r>
          </a:p>
          <a:p>
            <a:pPr marL="68580" lvl="0" indent="0">
              <a:buNone/>
            </a:pPr>
            <a:r>
              <a:rPr lang="de-DE" sz="2000" dirty="0" smtClean="0"/>
              <a:t>° Teamtraining</a:t>
            </a:r>
            <a:endParaRPr lang="de-DE" sz="2000" dirty="0"/>
          </a:p>
          <a:p>
            <a:pPr marL="68580" lvl="0" indent="0">
              <a:buNone/>
            </a:pPr>
            <a:r>
              <a:rPr lang="de-DE" sz="2000" dirty="0" smtClean="0"/>
              <a:t>° Tägliche </a:t>
            </a:r>
            <a:r>
              <a:rPr lang="de-DE" sz="2000" dirty="0"/>
              <a:t>Frühstücksrunde ( unterstützt </a:t>
            </a:r>
            <a:r>
              <a:rPr lang="de-DE" sz="2000" dirty="0" smtClean="0"/>
              <a:t>durch Spendenstark)</a:t>
            </a:r>
          </a:p>
          <a:p>
            <a:pPr marL="68580" lvl="0" indent="0">
              <a:buNone/>
            </a:pPr>
            <a:endParaRPr lang="de-DE" sz="2000" dirty="0"/>
          </a:p>
          <a:p>
            <a:pPr marL="68580" indent="0">
              <a:buNone/>
            </a:pPr>
            <a:r>
              <a:rPr lang="de-DE" sz="2000" b="1" dirty="0" smtClean="0"/>
              <a:t>°</a:t>
            </a:r>
            <a:r>
              <a:rPr lang="de-DE" sz="2000" dirty="0" smtClean="0"/>
              <a:t>Praktische Schule (</a:t>
            </a:r>
            <a:r>
              <a:rPr lang="de-DE" sz="2000" dirty="0" err="1" smtClean="0"/>
              <a:t>handw</a:t>
            </a:r>
            <a:r>
              <a:rPr lang="de-DE" sz="2000" dirty="0" smtClean="0"/>
              <a:t>. Orientiertes Projekt)</a:t>
            </a:r>
          </a:p>
          <a:p>
            <a:pPr marL="68580" indent="0">
              <a:buNone/>
            </a:pPr>
            <a:r>
              <a:rPr lang="de-DE" sz="2000" dirty="0" smtClean="0"/>
              <a:t>	Kooperationsprojekt </a:t>
            </a:r>
            <a:r>
              <a:rPr lang="de-DE" sz="2000" dirty="0"/>
              <a:t>Jugendpflege, </a:t>
            </a:r>
            <a:r>
              <a:rPr lang="de-DE" sz="2000" dirty="0" smtClean="0"/>
              <a:t>Schulsozialarbeit</a:t>
            </a:r>
            <a:r>
              <a:rPr lang="de-DE" sz="2000" dirty="0"/>
              <a:t>, Schule</a:t>
            </a:r>
            <a:br>
              <a:rPr lang="de-DE" sz="2000" dirty="0"/>
            </a:br>
            <a:r>
              <a:rPr lang="de-DE" sz="2000" dirty="0" smtClean="0"/>
              <a:t>	(Projektförderzeitraum </a:t>
            </a:r>
            <a:r>
              <a:rPr lang="de-DE" sz="2000" dirty="0"/>
              <a:t>10.2014 – </a:t>
            </a:r>
            <a:r>
              <a:rPr lang="de-DE" sz="2000" dirty="0" smtClean="0"/>
              <a:t>06.2019)</a:t>
            </a:r>
          </a:p>
          <a:p>
            <a:pPr marL="68580" indent="0">
              <a:buNone/>
            </a:pPr>
            <a:endParaRPr lang="de-DE" sz="2000" dirty="0" smtClean="0"/>
          </a:p>
          <a:p>
            <a:pPr marL="68580" indent="0">
              <a:buNone/>
            </a:pPr>
            <a:r>
              <a:rPr lang="de-DE" sz="2000" dirty="0" smtClean="0"/>
              <a:t>°Mitarbeit bei der Ausbildung von Streitschlichtern in der Schule</a:t>
            </a:r>
          </a:p>
          <a:p>
            <a:pPr marL="68580" indent="0">
              <a:buNone/>
            </a:pPr>
            <a:endParaRPr lang="de-DE" sz="2000" dirty="0" smtClean="0"/>
          </a:p>
          <a:p>
            <a:pPr marL="68580" indent="0">
              <a:buNone/>
            </a:pPr>
            <a:r>
              <a:rPr lang="de-DE" sz="2000" dirty="0" smtClean="0"/>
              <a:t>°Konzeption erarbeitet</a:t>
            </a:r>
          </a:p>
          <a:p>
            <a:pPr marL="68580" indent="0">
              <a:buNone/>
            </a:pPr>
            <a:endParaRPr lang="de-DE" sz="2000" b="1" dirty="0"/>
          </a:p>
          <a:p>
            <a:pPr marL="0" indent="0">
              <a:buNone/>
            </a:pPr>
            <a:r>
              <a:rPr lang="de-DE" sz="2000" dirty="0" smtClean="0"/>
              <a:t>° </a:t>
            </a:r>
            <a:r>
              <a:rPr lang="de-DE" sz="2000" dirty="0"/>
              <a:t>Vernetzung </a:t>
            </a:r>
            <a:r>
              <a:rPr lang="de-DE" sz="2000" dirty="0" smtClean="0"/>
              <a:t>ASD, Vernetzung </a:t>
            </a:r>
            <a:r>
              <a:rPr lang="de-DE" sz="2000" dirty="0"/>
              <a:t>auf </a:t>
            </a:r>
            <a:r>
              <a:rPr lang="de-DE" sz="2000" dirty="0" err="1" smtClean="0"/>
              <a:t>Kreisebende</a:t>
            </a:r>
            <a:r>
              <a:rPr lang="de-DE" sz="2000" dirty="0" smtClean="0"/>
              <a:t>, Vernetzung </a:t>
            </a:r>
            <a:r>
              <a:rPr lang="de-DE" sz="2000" dirty="0"/>
              <a:t>mit 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Heimeinrichtungen, insbesondere dem </a:t>
            </a:r>
            <a:r>
              <a:rPr lang="de-DE" sz="2000" dirty="0"/>
              <a:t>St. Nicolaiheim </a:t>
            </a:r>
            <a:r>
              <a:rPr lang="de-DE" sz="2000" dirty="0" err="1" smtClean="0"/>
              <a:t>Sundsacker</a:t>
            </a:r>
            <a:r>
              <a:rPr lang="de-DE" sz="2000" dirty="0" smtClean="0"/>
              <a:t> </a:t>
            </a:r>
            <a:r>
              <a:rPr lang="de-DE" sz="2000" dirty="0"/>
              <a:t>e.V.</a:t>
            </a:r>
          </a:p>
          <a:p>
            <a:pPr marL="0" indent="0">
              <a:buNone/>
            </a:pPr>
            <a:endParaRPr lang="de-DE" sz="2000" dirty="0"/>
          </a:p>
          <a:p>
            <a:pPr marL="68580" indent="0">
              <a:buNone/>
            </a:pPr>
            <a:endParaRPr lang="de-DE" sz="2000" dirty="0" smtClean="0"/>
          </a:p>
          <a:p>
            <a:pPr marL="68580" indent="0">
              <a:buNone/>
            </a:pPr>
            <a:r>
              <a:rPr lang="de-DE" sz="2000" dirty="0"/>
              <a:t/>
            </a:r>
            <a:br>
              <a:rPr lang="de-DE" sz="2000" dirty="0"/>
            </a:br>
            <a:endParaRPr lang="de-DE" sz="2000" b="1" dirty="0" smtClean="0"/>
          </a:p>
          <a:p>
            <a:pPr marL="6858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302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43000"/>
          </a:xfrm>
        </p:spPr>
        <p:txBody>
          <a:bodyPr>
            <a:normAutofit/>
          </a:bodyPr>
          <a:lstStyle/>
          <a:p>
            <a:r>
              <a:rPr lang="de-DE" dirty="0" smtClean="0"/>
              <a:t>Betreute offene Ganztagsschule „BOGS“</a:t>
            </a:r>
            <a:br>
              <a:rPr lang="de-DE" dirty="0" smtClean="0"/>
            </a:br>
            <a:endParaRPr lang="de-DE" sz="31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9289032" cy="547260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sz="2200" b="1" dirty="0" smtClean="0"/>
              <a:t>Das Team und die Rahmenbedingungen</a:t>
            </a:r>
          </a:p>
          <a:p>
            <a:pPr marL="68580" indent="0">
              <a:buNone/>
            </a:pPr>
            <a:r>
              <a:rPr lang="de-DE" sz="2200" dirty="0" smtClean="0"/>
              <a:t>	Janina </a:t>
            </a:r>
            <a:r>
              <a:rPr lang="de-DE" sz="2200" dirty="0" err="1" smtClean="0"/>
              <a:t>Frehse</a:t>
            </a:r>
            <a:r>
              <a:rPr lang="de-DE" sz="2200" dirty="0" smtClean="0"/>
              <a:t> (17h)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Nana Goltz (4h/W)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Eva Auls(2h/W)</a:t>
            </a:r>
          </a:p>
          <a:p>
            <a:pPr marL="68580" indent="0">
              <a:buNone/>
            </a:pPr>
            <a:endParaRPr lang="de-DE" sz="2200" dirty="0" smtClean="0"/>
          </a:p>
          <a:p>
            <a:pPr marL="68580" indent="0">
              <a:buNone/>
            </a:pPr>
            <a:r>
              <a:rPr lang="de-DE" sz="2200" b="1" dirty="0" smtClean="0"/>
              <a:t>Praktikanten, </a:t>
            </a:r>
            <a:r>
              <a:rPr lang="de-DE" sz="2200" b="1" dirty="0" err="1" smtClean="0"/>
              <a:t>Ehrenamtler</a:t>
            </a:r>
            <a:r>
              <a:rPr lang="de-DE" sz="2200" b="1" dirty="0" smtClean="0"/>
              <a:t>, Honorarkräfte</a:t>
            </a:r>
          </a:p>
          <a:p>
            <a:pPr marL="68580" indent="0">
              <a:buNone/>
            </a:pPr>
            <a:r>
              <a:rPr lang="de-DE" sz="2200" dirty="0" smtClean="0"/>
              <a:t>	Cliff </a:t>
            </a:r>
            <a:r>
              <a:rPr lang="de-DE" sz="2200" dirty="0" err="1" smtClean="0"/>
              <a:t>Jacksen</a:t>
            </a:r>
            <a:r>
              <a:rPr lang="de-DE" sz="2200" dirty="0" smtClean="0"/>
              <a:t>, Thomas Petersen, Christa </a:t>
            </a:r>
            <a:r>
              <a:rPr lang="de-DE" sz="2200" dirty="0" err="1" smtClean="0"/>
              <a:t>Bodenstedt</a:t>
            </a:r>
            <a:r>
              <a:rPr lang="de-DE" sz="2200" dirty="0" smtClean="0"/>
              <a:t>, 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Dennis  Möller, Janina Henkel, Rüdiger </a:t>
            </a:r>
            <a:r>
              <a:rPr lang="de-DE" sz="2200" dirty="0" err="1" smtClean="0"/>
              <a:t>Jeromin</a:t>
            </a:r>
            <a:r>
              <a:rPr lang="de-DE" sz="2200" dirty="0" smtClean="0"/>
              <a:t>, 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Andreas Boysen, Sven Jacobsen, Udo Hasselmann (je 1h/W)</a:t>
            </a:r>
          </a:p>
          <a:p>
            <a:pPr marL="68580" indent="0">
              <a:buNone/>
            </a:pPr>
            <a:endParaRPr lang="de-DE" sz="2200" dirty="0" smtClean="0"/>
          </a:p>
          <a:p>
            <a:pPr marL="68580" indent="0">
              <a:buNone/>
            </a:pPr>
            <a:r>
              <a:rPr lang="de-DE" sz="2200" b="1" dirty="0" smtClean="0"/>
              <a:t>Arbeitsgrundlage / Finanzierung</a:t>
            </a:r>
          </a:p>
          <a:p>
            <a:pPr marL="68580" indent="0">
              <a:lnSpc>
                <a:spcPct val="90000"/>
              </a:lnSpc>
              <a:buNone/>
            </a:pPr>
            <a:r>
              <a:rPr lang="de-DE" sz="2200" dirty="0"/>
              <a:t>	</a:t>
            </a:r>
            <a:r>
              <a:rPr lang="de-DE" sz="2200" dirty="0">
                <a:solidFill>
                  <a:schemeClr val="tx2"/>
                </a:solidFill>
              </a:rPr>
              <a:t>Landesgelder, Eigenmittel, Elternbeiträge</a:t>
            </a:r>
          </a:p>
          <a:p>
            <a:pPr marL="68580" indent="0">
              <a:buNone/>
            </a:pPr>
            <a:r>
              <a:rPr lang="de-DE" sz="2200" dirty="0" smtClean="0"/>
              <a:t>	</a:t>
            </a:r>
            <a:endParaRPr lang="de-DE" sz="2200" dirty="0"/>
          </a:p>
        </p:txBody>
      </p:sp>
    </p:spTree>
    <p:extLst>
      <p:ext uri="{BB962C8B-B14F-4D97-AF65-F5344CB8AC3E}">
        <p14:creationId xmlns:p14="http://schemas.microsoft.com/office/powerpoint/2010/main" val="268012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07504" y="1338362"/>
            <a:ext cx="8856984" cy="554461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sz="2200" b="1" dirty="0"/>
              <a:t>Fall / Besucherzahlen</a:t>
            </a:r>
          </a:p>
          <a:p>
            <a:pPr marL="68580" indent="0">
              <a:buNone/>
            </a:pPr>
            <a:r>
              <a:rPr lang="it-IT" sz="2000" dirty="0"/>
              <a:t>	</a:t>
            </a:r>
            <a:r>
              <a:rPr lang="it-IT" sz="2000" dirty="0" err="1"/>
              <a:t>Insg</a:t>
            </a:r>
            <a:r>
              <a:rPr lang="it-IT" sz="2000" dirty="0"/>
              <a:t>. </a:t>
            </a:r>
            <a:r>
              <a:rPr lang="it-IT" sz="2000" dirty="0" smtClean="0"/>
              <a:t>50 </a:t>
            </a:r>
            <a:r>
              <a:rPr lang="it-IT" sz="2000" dirty="0" err="1" smtClean="0"/>
              <a:t>Teilnehmer</a:t>
            </a:r>
            <a:r>
              <a:rPr lang="it-IT" sz="2000" dirty="0" smtClean="0"/>
              <a:t> (11 </a:t>
            </a:r>
            <a:r>
              <a:rPr lang="it-IT" sz="2000" dirty="0" err="1" smtClean="0"/>
              <a:t>mehr</a:t>
            </a:r>
            <a:r>
              <a:rPr lang="it-IT" sz="2000" dirty="0" smtClean="0"/>
              <a:t> </a:t>
            </a:r>
            <a:r>
              <a:rPr lang="it-IT" sz="2000" dirty="0" err="1" smtClean="0"/>
              <a:t>als</a:t>
            </a:r>
            <a:r>
              <a:rPr lang="it-IT" sz="2000" dirty="0" smtClean="0"/>
              <a:t> 2017)</a:t>
            </a:r>
            <a:endParaRPr lang="it-IT" sz="2000" dirty="0"/>
          </a:p>
          <a:p>
            <a:pPr marL="68580" indent="0">
              <a:buNone/>
            </a:pPr>
            <a:r>
              <a:rPr lang="it-IT" sz="2000" dirty="0"/>
              <a:t>o	</a:t>
            </a:r>
            <a:r>
              <a:rPr lang="it-IT" sz="2000" dirty="0" err="1" smtClean="0"/>
              <a:t>Montags</a:t>
            </a:r>
            <a:r>
              <a:rPr lang="it-IT" sz="2000" dirty="0" smtClean="0"/>
              <a:t> 30 (13 </a:t>
            </a:r>
            <a:r>
              <a:rPr lang="it-IT" sz="2000" dirty="0" err="1" smtClean="0"/>
              <a:t>mehr</a:t>
            </a:r>
            <a:r>
              <a:rPr lang="it-IT" sz="2000" dirty="0" smtClean="0"/>
              <a:t> </a:t>
            </a:r>
            <a:r>
              <a:rPr lang="it-IT" sz="2000" dirty="0" err="1" smtClean="0"/>
              <a:t>als</a:t>
            </a:r>
            <a:r>
              <a:rPr lang="it-IT" sz="2000" dirty="0" smtClean="0"/>
              <a:t> 2017)</a:t>
            </a:r>
            <a:endParaRPr lang="it-IT" sz="2000" dirty="0"/>
          </a:p>
          <a:p>
            <a:pPr marL="68580" indent="0">
              <a:buNone/>
            </a:pPr>
            <a:r>
              <a:rPr lang="it-IT" sz="2000" dirty="0"/>
              <a:t>o	</a:t>
            </a:r>
            <a:r>
              <a:rPr lang="it-IT" sz="2000" dirty="0" err="1" smtClean="0"/>
              <a:t>Dienstags</a:t>
            </a:r>
            <a:r>
              <a:rPr lang="it-IT" sz="2000" dirty="0" smtClean="0"/>
              <a:t>  22 </a:t>
            </a:r>
            <a:r>
              <a:rPr lang="it-IT" sz="2000" dirty="0"/>
              <a:t>	</a:t>
            </a:r>
          </a:p>
          <a:p>
            <a:pPr marL="68580" indent="0">
              <a:buNone/>
            </a:pPr>
            <a:r>
              <a:rPr lang="it-IT" sz="2000" dirty="0"/>
              <a:t>o	</a:t>
            </a:r>
            <a:r>
              <a:rPr lang="it-IT" sz="2000" dirty="0" err="1" smtClean="0"/>
              <a:t>Mittwochs</a:t>
            </a:r>
            <a:r>
              <a:rPr lang="it-IT" sz="2000" dirty="0" smtClean="0"/>
              <a:t> 29 (9 </a:t>
            </a:r>
            <a:r>
              <a:rPr lang="it-IT" sz="2000" dirty="0" err="1" smtClean="0"/>
              <a:t>mehr</a:t>
            </a:r>
            <a:r>
              <a:rPr lang="it-IT" sz="2000" dirty="0" smtClean="0"/>
              <a:t> </a:t>
            </a:r>
            <a:r>
              <a:rPr lang="it-IT" sz="2000" dirty="0" err="1" smtClean="0"/>
              <a:t>als</a:t>
            </a:r>
            <a:r>
              <a:rPr lang="it-IT" sz="2000" dirty="0" smtClean="0"/>
              <a:t> 2017)</a:t>
            </a:r>
            <a:endParaRPr lang="it-IT" sz="2000" dirty="0"/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r>
              <a:rPr lang="de-DE" sz="2200" b="1" dirty="0"/>
              <a:t>Besondere Projekte und Maßnahmen</a:t>
            </a:r>
          </a:p>
          <a:p>
            <a:pPr marL="68580" indent="0">
              <a:buNone/>
            </a:pPr>
            <a:r>
              <a:rPr lang="de-DE" sz="2000" b="1" dirty="0" smtClean="0"/>
              <a:t>Kursangebot </a:t>
            </a:r>
            <a:r>
              <a:rPr lang="de-DE" sz="2000" b="1" dirty="0"/>
              <a:t>ab 14.15h </a:t>
            </a:r>
            <a:endParaRPr lang="de-DE" sz="2000" b="1" dirty="0" smtClean="0"/>
          </a:p>
          <a:p>
            <a:pPr marL="68580" indent="0">
              <a:lnSpc>
                <a:spcPct val="150000"/>
              </a:lnSpc>
              <a:buNone/>
            </a:pPr>
            <a:r>
              <a:rPr lang="de-DE" sz="2000" dirty="0"/>
              <a:t>Jiu Jitsu, Schulband, SV, Gitarre, Kreativ mit Stoffen, Table Top und der partizipierende Kurs  BOGS, seit 2018 neu dazu „Zauberhaftes aus der Küche“, Music Dance, Tischtennis</a:t>
            </a:r>
          </a:p>
          <a:p>
            <a:pPr marL="6858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2140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0"/>
            <a:ext cx="7024744" cy="1143000"/>
          </a:xfrm>
        </p:spPr>
        <p:txBody>
          <a:bodyPr/>
          <a:lstStyle/>
          <a:p>
            <a:pPr algn="l"/>
            <a:r>
              <a:rPr lang="de-DE" dirty="0" smtClean="0"/>
              <a:t>Gliederung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3568" y="1340768"/>
            <a:ext cx="7704856" cy="5517232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de-DE" sz="2600" dirty="0" smtClean="0"/>
              <a:t>1 Soz. Arbeit </a:t>
            </a:r>
            <a:r>
              <a:rPr lang="de-DE" sz="2600" dirty="0" err="1" smtClean="0"/>
              <a:t>a.d.</a:t>
            </a:r>
            <a:r>
              <a:rPr lang="de-DE" sz="2600" dirty="0" smtClean="0"/>
              <a:t> Nordlicht     -Schule</a:t>
            </a:r>
          </a:p>
          <a:p>
            <a:pPr marL="68580" indent="0">
              <a:buNone/>
            </a:pPr>
            <a:r>
              <a:rPr lang="de-DE" sz="2600" dirty="0" smtClean="0"/>
              <a:t>1.1 Schulassistenzen</a:t>
            </a:r>
          </a:p>
          <a:p>
            <a:pPr marL="68580" indent="0">
              <a:buNone/>
            </a:pPr>
            <a:r>
              <a:rPr lang="de-DE" sz="2600" dirty="0" smtClean="0"/>
              <a:t>1.2 Schulsozialarbeit </a:t>
            </a:r>
          </a:p>
          <a:p>
            <a:pPr marL="68580" indent="0">
              <a:buNone/>
            </a:pPr>
            <a:r>
              <a:rPr lang="de-DE" sz="2600" dirty="0" smtClean="0"/>
              <a:t>1.3 Betreute offene Ganztagsschule „</a:t>
            </a:r>
            <a:r>
              <a:rPr lang="de-DE" sz="2600" dirty="0" err="1" smtClean="0"/>
              <a:t>bogs</a:t>
            </a:r>
            <a:r>
              <a:rPr lang="de-DE" sz="2600" dirty="0" smtClean="0"/>
              <a:t>“</a:t>
            </a:r>
          </a:p>
          <a:p>
            <a:pPr marL="68580" indent="0">
              <a:buNone/>
            </a:pPr>
            <a:endParaRPr lang="de-DE" sz="2600" dirty="0" smtClean="0"/>
          </a:p>
          <a:p>
            <a:pPr marL="68580" indent="0">
              <a:buNone/>
            </a:pPr>
            <a:r>
              <a:rPr lang="de-DE" sz="2600" dirty="0" smtClean="0"/>
              <a:t>2 Soz. Arbeit </a:t>
            </a:r>
            <a:r>
              <a:rPr lang="de-DE" sz="2600" dirty="0" err="1" smtClean="0"/>
              <a:t>a.d.</a:t>
            </a:r>
            <a:r>
              <a:rPr lang="de-DE" sz="2600" dirty="0" smtClean="0"/>
              <a:t> </a:t>
            </a:r>
            <a:r>
              <a:rPr lang="de-DE" sz="2600" dirty="0" err="1" smtClean="0"/>
              <a:t>Gem.Sch</a:t>
            </a:r>
            <a:r>
              <a:rPr lang="de-DE" sz="2600" dirty="0" smtClean="0"/>
              <a:t>. a. </a:t>
            </a:r>
            <a:r>
              <a:rPr lang="de-DE" sz="2600" dirty="0" err="1" smtClean="0"/>
              <a:t>Thorsberger</a:t>
            </a:r>
            <a:r>
              <a:rPr lang="de-DE" sz="2600" dirty="0" smtClean="0"/>
              <a:t> Moor</a:t>
            </a:r>
          </a:p>
          <a:p>
            <a:pPr marL="68580" indent="0">
              <a:buNone/>
            </a:pPr>
            <a:r>
              <a:rPr lang="de-DE" sz="2600" dirty="0" smtClean="0"/>
              <a:t>2.1 Schulsozialarbeit </a:t>
            </a:r>
          </a:p>
          <a:p>
            <a:pPr marL="68580" indent="0">
              <a:buNone/>
            </a:pPr>
            <a:r>
              <a:rPr lang="de-DE" sz="2600" dirty="0" smtClean="0"/>
              <a:t>2.2 Betreute offene Ganztagsschule „BOGS“</a:t>
            </a:r>
          </a:p>
          <a:p>
            <a:pPr marL="68580" indent="0">
              <a:buNone/>
            </a:pPr>
            <a:endParaRPr lang="de-DE" sz="2600" dirty="0" smtClean="0"/>
          </a:p>
          <a:p>
            <a:pPr marL="68580" indent="0">
              <a:buNone/>
            </a:pPr>
            <a:r>
              <a:rPr lang="de-DE" sz="2600" dirty="0" smtClean="0"/>
              <a:t>3 Offene Kinder und Jugendarbeit </a:t>
            </a:r>
          </a:p>
          <a:p>
            <a:pPr marL="68580" indent="0">
              <a:buNone/>
            </a:pPr>
            <a:endParaRPr lang="de-DE" sz="2600" dirty="0" smtClean="0"/>
          </a:p>
          <a:p>
            <a:pPr marL="68580" indent="0">
              <a:buNone/>
            </a:pPr>
            <a:r>
              <a:rPr lang="de-DE" sz="2600" dirty="0" smtClean="0"/>
              <a:t>4 Kinder – und Jugendbeirat</a:t>
            </a:r>
          </a:p>
          <a:p>
            <a:pPr marL="68580" indent="0">
              <a:buNone/>
            </a:pPr>
            <a:endParaRPr lang="de-DE" sz="2600" dirty="0" smtClean="0"/>
          </a:p>
          <a:p>
            <a:pPr marL="68580" indent="0">
              <a:buNone/>
            </a:pPr>
            <a:r>
              <a:rPr lang="de-DE" sz="2600" dirty="0" smtClean="0"/>
              <a:t>5 Koordination und Vernetzung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8726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568952" cy="496855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de-DE" dirty="0"/>
          </a:p>
          <a:p>
            <a:pPr marL="68580" indent="0">
              <a:buNone/>
            </a:pPr>
            <a:r>
              <a:rPr lang="de-DE" sz="2200" b="1" dirty="0"/>
              <a:t>Sonstiges</a:t>
            </a:r>
          </a:p>
          <a:p>
            <a:pPr marL="68580" lvl="0" indent="0">
              <a:buNone/>
            </a:pPr>
            <a:r>
              <a:rPr lang="de-DE" sz="2400" dirty="0"/>
              <a:t>Die Lernzeit </a:t>
            </a:r>
            <a:r>
              <a:rPr lang="de-DE" sz="2400" dirty="0" smtClean="0"/>
              <a:t>wird weiter als kognitives, motorisches und </a:t>
            </a:r>
            <a:r>
              <a:rPr lang="de-DE" sz="2400" dirty="0"/>
              <a:t>soziales Lernen </a:t>
            </a:r>
            <a:r>
              <a:rPr lang="de-DE" sz="2400" dirty="0" smtClean="0"/>
              <a:t>definiert, so das z.B. Konzentrationsübungen </a:t>
            </a:r>
            <a:r>
              <a:rPr lang="de-DE" sz="2400" dirty="0"/>
              <a:t>und </a:t>
            </a:r>
            <a:r>
              <a:rPr lang="de-DE" sz="2400" dirty="0" smtClean="0"/>
              <a:t>Motorik Schulung statt Hausaufgaben möglich sind.</a:t>
            </a:r>
          </a:p>
          <a:p>
            <a:pPr marL="68580" lvl="0" indent="0">
              <a:buNone/>
            </a:pPr>
            <a:r>
              <a:rPr lang="de-DE" sz="2400" dirty="0" smtClean="0"/>
              <a:t>Seit 2018 finden Kurse in Kooperation mit der Nordlichtschule statt.</a:t>
            </a:r>
            <a:endParaRPr lang="de-DE" sz="2400" dirty="0"/>
          </a:p>
          <a:p>
            <a:pPr marL="6858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578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3 Offene Kinder und Jugendarbeit</a:t>
            </a:r>
            <a:br>
              <a:rPr lang="de-DE" dirty="0" smtClean="0"/>
            </a:br>
            <a:endParaRPr lang="de-DE" sz="31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7920880" cy="4896544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de-DE" b="1" dirty="0" smtClean="0"/>
              <a:t>Das Team und die Rahmenbedingungen</a:t>
            </a:r>
          </a:p>
          <a:p>
            <a:pPr marL="68580" indent="0">
              <a:buNone/>
            </a:pPr>
            <a:r>
              <a:rPr lang="de-DE" dirty="0" smtClean="0"/>
              <a:t>° Jan Bollmann (Erzieher) 32h/W (inkl. Prakt. Schule)</a:t>
            </a:r>
          </a:p>
          <a:p>
            <a:pPr marL="68580" indent="0">
              <a:buNone/>
            </a:pPr>
            <a:r>
              <a:rPr lang="de-DE" dirty="0" smtClean="0"/>
              <a:t>° Janina </a:t>
            </a:r>
            <a:r>
              <a:rPr lang="de-DE" dirty="0" err="1" smtClean="0"/>
              <a:t>Frehse</a:t>
            </a:r>
            <a:r>
              <a:rPr lang="de-DE" dirty="0" smtClean="0"/>
              <a:t> (Erzieherin) 7h/W</a:t>
            </a:r>
          </a:p>
          <a:p>
            <a:pPr marL="68580" indent="0">
              <a:buNone/>
            </a:pPr>
            <a:r>
              <a:rPr lang="de-DE" dirty="0" smtClean="0"/>
              <a:t>° Maren </a:t>
            </a:r>
            <a:r>
              <a:rPr lang="de-DE" dirty="0" err="1" smtClean="0"/>
              <a:t>Kraack</a:t>
            </a:r>
            <a:r>
              <a:rPr lang="de-DE" dirty="0" smtClean="0"/>
              <a:t> (Fachkraft im Ganztag) 3h / W</a:t>
            </a:r>
          </a:p>
          <a:p>
            <a:pPr marL="68580" indent="0">
              <a:buNone/>
            </a:pPr>
            <a:r>
              <a:rPr lang="de-DE" dirty="0" smtClean="0"/>
              <a:t>°Astrid Schmidt (Dipl. Soz. Päd.) 4h/W</a:t>
            </a:r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r>
              <a:rPr lang="de-DE" b="1" dirty="0" smtClean="0"/>
              <a:t>Praktikanten, </a:t>
            </a:r>
            <a:r>
              <a:rPr lang="de-DE" b="1" dirty="0" err="1" smtClean="0"/>
              <a:t>Ehrenamtler</a:t>
            </a:r>
            <a:r>
              <a:rPr lang="de-DE" b="1" dirty="0" smtClean="0"/>
              <a:t>, Honorarkräfte</a:t>
            </a:r>
          </a:p>
          <a:p>
            <a:pPr marL="68580" indent="0">
              <a:buNone/>
            </a:pPr>
            <a:r>
              <a:rPr lang="de-DE" dirty="0" smtClean="0"/>
              <a:t>°Malte </a:t>
            </a:r>
            <a:r>
              <a:rPr lang="de-DE" dirty="0"/>
              <a:t>Möller: Honorarkraft </a:t>
            </a:r>
            <a:r>
              <a:rPr lang="de-DE" dirty="0" smtClean="0"/>
              <a:t>bis 30.11.2018</a:t>
            </a:r>
            <a:endParaRPr lang="de-DE" dirty="0"/>
          </a:p>
          <a:p>
            <a:pPr marL="68580" indent="0">
              <a:buNone/>
            </a:pPr>
            <a:r>
              <a:rPr lang="de-DE" dirty="0"/>
              <a:t> </a:t>
            </a:r>
            <a:r>
              <a:rPr lang="de-DE" dirty="0" smtClean="0"/>
              <a:t>ab 01.01.2018 Johannes Köster</a:t>
            </a:r>
            <a:endParaRPr lang="de-DE" dirty="0"/>
          </a:p>
          <a:p>
            <a:pPr marL="68580" indent="0">
              <a:buNone/>
            </a:pPr>
            <a:r>
              <a:rPr lang="de-DE" dirty="0" smtClean="0"/>
              <a:t>°Lukas </a:t>
            </a:r>
            <a:r>
              <a:rPr lang="de-DE" dirty="0" err="1"/>
              <a:t>Kraack</a:t>
            </a:r>
            <a:r>
              <a:rPr lang="de-DE" dirty="0"/>
              <a:t>: Honorarkraft </a:t>
            </a:r>
            <a:r>
              <a:rPr lang="de-DE" dirty="0" smtClean="0"/>
              <a:t>bis August 2018</a:t>
            </a:r>
          </a:p>
          <a:p>
            <a:pPr marL="68580" indent="0">
              <a:buNone/>
            </a:pPr>
            <a:r>
              <a:rPr lang="de-DE" dirty="0" smtClean="0"/>
              <a:t>°regelmäßiger Einsatz von </a:t>
            </a:r>
            <a:r>
              <a:rPr lang="de-DE" dirty="0" err="1" smtClean="0"/>
              <a:t>Ehrenamtlern</a:t>
            </a:r>
            <a:endParaRPr lang="de-DE" dirty="0"/>
          </a:p>
          <a:p>
            <a:pPr marL="6858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99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07504" y="1412776"/>
            <a:ext cx="8856984" cy="537321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b="1" dirty="0"/>
              <a:t>Arbeitsgrundlage </a:t>
            </a:r>
            <a:r>
              <a:rPr lang="de-DE" sz="2200" dirty="0">
                <a:solidFill>
                  <a:schemeClr val="tx2"/>
                </a:solidFill>
              </a:rPr>
              <a:t>KJHG , Konzept der Jugendpflege, Finanziert durch Eigenmittel u. Fördergelder des Kreises	</a:t>
            </a:r>
          </a:p>
          <a:p>
            <a:pPr marL="68580" indent="0">
              <a:buNone/>
            </a:pPr>
            <a:r>
              <a:rPr lang="de-DE" b="1" dirty="0"/>
              <a:t>Besondere Projekte und Maßnahmen</a:t>
            </a:r>
          </a:p>
          <a:p>
            <a:pPr marL="68580" indent="0">
              <a:buNone/>
            </a:pPr>
            <a:r>
              <a:rPr lang="de-DE" sz="2500" dirty="0"/>
              <a:t>°</a:t>
            </a:r>
            <a:r>
              <a:rPr lang="de-DE" sz="2500" dirty="0" err="1"/>
              <a:t>Wöchentl</a:t>
            </a:r>
            <a:r>
              <a:rPr lang="de-DE" sz="2500" dirty="0"/>
              <a:t>. Mädchengruppe</a:t>
            </a:r>
          </a:p>
          <a:p>
            <a:pPr marL="68580" indent="0">
              <a:buNone/>
            </a:pPr>
            <a:r>
              <a:rPr lang="de-DE" sz="2500" dirty="0"/>
              <a:t>°</a:t>
            </a:r>
            <a:r>
              <a:rPr lang="de-DE" sz="2500" dirty="0" err="1"/>
              <a:t>Wöchentl</a:t>
            </a:r>
            <a:r>
              <a:rPr lang="de-DE" sz="2500" dirty="0"/>
              <a:t>. Kids Day</a:t>
            </a:r>
          </a:p>
          <a:p>
            <a:pPr marL="68580" indent="0">
              <a:buNone/>
            </a:pPr>
            <a:r>
              <a:rPr lang="de-DE" sz="2500" dirty="0"/>
              <a:t>°</a:t>
            </a:r>
            <a:r>
              <a:rPr lang="de-DE" sz="2500" dirty="0" err="1"/>
              <a:t>Wöchentl</a:t>
            </a:r>
            <a:r>
              <a:rPr lang="de-DE" sz="2500" dirty="0"/>
              <a:t>. Inklusionsgruppe</a:t>
            </a:r>
          </a:p>
          <a:p>
            <a:pPr marL="68580" indent="0">
              <a:buNone/>
            </a:pPr>
            <a:r>
              <a:rPr lang="de-DE" sz="2500" dirty="0" smtClean="0"/>
              <a:t>°</a:t>
            </a:r>
            <a:r>
              <a:rPr lang="de-DE" sz="2500" dirty="0"/>
              <a:t>Sommerfest für die ganze Familie</a:t>
            </a:r>
          </a:p>
          <a:p>
            <a:pPr marL="68580" indent="0">
              <a:buNone/>
            </a:pPr>
            <a:r>
              <a:rPr lang="de-DE" sz="2500" dirty="0"/>
              <a:t>°Besuch des Hansaparks im Rahmen der "Sozialen 	Wochen"</a:t>
            </a:r>
          </a:p>
          <a:p>
            <a:pPr marL="68580" indent="0">
              <a:buNone/>
            </a:pPr>
            <a:r>
              <a:rPr lang="de-DE" sz="2500" dirty="0"/>
              <a:t>° Teilnahme am "Mein </a:t>
            </a:r>
            <a:r>
              <a:rPr lang="de-DE" sz="2500" dirty="0" smtClean="0"/>
              <a:t>Maitag„ und am Feierabendshopping</a:t>
            </a:r>
            <a:endParaRPr lang="de-DE" sz="2500" dirty="0"/>
          </a:p>
          <a:p>
            <a:pPr marL="68580" indent="0">
              <a:buNone/>
            </a:pPr>
            <a:r>
              <a:rPr lang="de-DE" sz="2500" dirty="0"/>
              <a:t>°Zusammenarbeit mit dem TSV </a:t>
            </a:r>
            <a:r>
              <a:rPr lang="de-DE" sz="2500" dirty="0" err="1" smtClean="0"/>
              <a:t>Süderbarup</a:t>
            </a:r>
            <a:endParaRPr lang="de-DE" sz="2500" dirty="0" smtClean="0"/>
          </a:p>
          <a:p>
            <a:pPr marL="68580" indent="0">
              <a:buNone/>
            </a:pPr>
            <a:r>
              <a:rPr lang="de-DE" sz="2500" dirty="0" smtClean="0"/>
              <a:t>°</a:t>
            </a:r>
            <a:r>
              <a:rPr lang="de-DE" sz="2500" dirty="0" err="1" smtClean="0"/>
              <a:t>Teamworkingfahrt</a:t>
            </a:r>
            <a:r>
              <a:rPr lang="de-DE" sz="2500" dirty="0" smtClean="0"/>
              <a:t> i. d. Osterferien KJB und Vorstand JUZ</a:t>
            </a:r>
            <a:endParaRPr lang="de-DE" sz="2500" dirty="0"/>
          </a:p>
        </p:txBody>
      </p:sp>
    </p:spTree>
    <p:extLst>
      <p:ext uri="{BB962C8B-B14F-4D97-AF65-F5344CB8AC3E}">
        <p14:creationId xmlns:p14="http://schemas.microsoft.com/office/powerpoint/2010/main" val="72140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9883" y="1412776"/>
            <a:ext cx="9231442" cy="5256584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de-DE" sz="2400" dirty="0"/>
              <a:t>°Ferienaktionen </a:t>
            </a:r>
            <a:r>
              <a:rPr lang="de-DE" sz="2400" dirty="0" err="1"/>
              <a:t>Osteferien</a:t>
            </a:r>
            <a:r>
              <a:rPr lang="de-DE" sz="2400" dirty="0"/>
              <a:t>: </a:t>
            </a:r>
            <a:r>
              <a:rPr lang="de-DE" sz="2400" dirty="0" smtClean="0"/>
              <a:t>Übernachtung, </a:t>
            </a:r>
            <a:r>
              <a:rPr lang="de-DE" sz="2400" dirty="0" err="1" smtClean="0"/>
              <a:t>Jumphouse</a:t>
            </a:r>
            <a:r>
              <a:rPr lang="de-DE" sz="2400" dirty="0" smtClean="0"/>
              <a:t> Besuch</a:t>
            </a:r>
            <a:endParaRPr lang="de-DE" sz="2400" dirty="0"/>
          </a:p>
          <a:p>
            <a:pPr marL="68580" indent="0">
              <a:buNone/>
            </a:pPr>
            <a:endParaRPr lang="de-DE" sz="2400" dirty="0" smtClean="0"/>
          </a:p>
          <a:p>
            <a:pPr marL="68580" indent="0">
              <a:buNone/>
            </a:pPr>
            <a:r>
              <a:rPr lang="de-DE" sz="2400" dirty="0" smtClean="0"/>
              <a:t>° 3 Tage Betreuerausbildung f. d. Kinderfreizeit in </a:t>
            </a:r>
            <a:r>
              <a:rPr lang="de-DE" sz="2400" dirty="0" err="1" smtClean="0"/>
              <a:t>Bosau</a:t>
            </a:r>
            <a:endParaRPr lang="de-DE" sz="2400" dirty="0" smtClean="0"/>
          </a:p>
          <a:p>
            <a:pPr marL="68580" indent="0">
              <a:buNone/>
            </a:pPr>
            <a:endParaRPr lang="de-DE" sz="2400" dirty="0"/>
          </a:p>
          <a:p>
            <a:pPr marL="68580" indent="0">
              <a:buNone/>
            </a:pPr>
            <a:r>
              <a:rPr lang="de-DE" sz="2400" dirty="0"/>
              <a:t>°Ferienaktionen Sommerferien: Graffiti Workshop 1 Woche, </a:t>
            </a:r>
            <a:r>
              <a:rPr lang="de-DE" sz="2400" dirty="0" smtClean="0"/>
              <a:t>   </a:t>
            </a:r>
          </a:p>
          <a:p>
            <a:pPr marL="68580" indent="0">
              <a:buNone/>
            </a:pPr>
            <a:r>
              <a:rPr lang="de-DE" sz="2400" dirty="0"/>
              <a:t> </a:t>
            </a:r>
            <a:r>
              <a:rPr lang="de-DE" sz="2400" dirty="0" smtClean="0"/>
              <a:t> Freibad </a:t>
            </a:r>
            <a:r>
              <a:rPr lang="de-DE" sz="2400" dirty="0"/>
              <a:t>Angebot 1 Woche </a:t>
            </a:r>
            <a:r>
              <a:rPr lang="de-DE" sz="2400" dirty="0" smtClean="0"/>
              <a:t>Strandbesuche</a:t>
            </a:r>
            <a:r>
              <a:rPr lang="de-DE" sz="2400" dirty="0"/>
              <a:t>, </a:t>
            </a:r>
            <a:r>
              <a:rPr lang="de-DE" sz="2400" dirty="0" smtClean="0"/>
              <a:t>Mini </a:t>
            </a:r>
            <a:r>
              <a:rPr lang="de-DE" sz="2400" dirty="0"/>
              <a:t>Turniere, </a:t>
            </a:r>
            <a:r>
              <a:rPr lang="de-DE" sz="2400" dirty="0" smtClean="0"/>
              <a:t>  </a:t>
            </a:r>
          </a:p>
          <a:p>
            <a:pPr marL="68580" indent="0">
              <a:buNone/>
            </a:pPr>
            <a:r>
              <a:rPr lang="de-DE" sz="2400" dirty="0"/>
              <a:t> </a:t>
            </a:r>
            <a:r>
              <a:rPr lang="de-DE" sz="2400" dirty="0" smtClean="0"/>
              <a:t> Skaten </a:t>
            </a:r>
            <a:r>
              <a:rPr lang="de-DE" sz="2400" dirty="0"/>
              <a:t>auf den </a:t>
            </a:r>
            <a:r>
              <a:rPr lang="de-DE" sz="2400" dirty="0" smtClean="0"/>
              <a:t>Rampen, Grillabende</a:t>
            </a:r>
            <a:r>
              <a:rPr lang="de-DE" sz="2400" dirty="0"/>
              <a:t>, </a:t>
            </a:r>
            <a:r>
              <a:rPr lang="de-DE" sz="2400" dirty="0" smtClean="0"/>
              <a:t>Lagerfeuer, Kochen  </a:t>
            </a:r>
          </a:p>
          <a:p>
            <a:pPr marL="68580" indent="0">
              <a:buNone/>
            </a:pPr>
            <a:endParaRPr lang="de-DE" sz="2400" dirty="0" smtClean="0"/>
          </a:p>
          <a:p>
            <a:pPr marL="68580" indent="0">
              <a:buNone/>
            </a:pPr>
            <a:r>
              <a:rPr lang="de-DE" sz="2400" dirty="0" smtClean="0"/>
              <a:t>°Kinderfreizeit </a:t>
            </a:r>
            <a:r>
              <a:rPr lang="de-DE" sz="2400" dirty="0" err="1" smtClean="0"/>
              <a:t>Bosau</a:t>
            </a:r>
            <a:r>
              <a:rPr lang="de-DE" sz="2400" dirty="0" smtClean="0"/>
              <a:t> 34 Kinder, 14 Jugendliche</a:t>
            </a:r>
          </a:p>
          <a:p>
            <a:pPr marL="68580" indent="0">
              <a:buNone/>
            </a:pPr>
            <a:endParaRPr lang="de-DE" sz="2400" dirty="0"/>
          </a:p>
          <a:p>
            <a:pPr marL="68580" indent="0">
              <a:buNone/>
            </a:pPr>
            <a:r>
              <a:rPr lang="de-DE" sz="2400" dirty="0"/>
              <a:t>°Ferienaktionen Herbstferien:  </a:t>
            </a:r>
            <a:r>
              <a:rPr lang="de-DE" sz="2400" dirty="0" smtClean="0"/>
              <a:t>3. </a:t>
            </a:r>
            <a:r>
              <a:rPr lang="de-DE" sz="2400" dirty="0"/>
              <a:t>Woche Projekt im </a:t>
            </a:r>
            <a:r>
              <a:rPr lang="de-DE" sz="2400" dirty="0" smtClean="0"/>
              <a:t>Rahmen </a:t>
            </a:r>
            <a:r>
              <a:rPr lang="de-DE" sz="2400" dirty="0"/>
              <a:t> </a:t>
            </a:r>
            <a:r>
              <a:rPr lang="de-DE" sz="2400" dirty="0" smtClean="0"/>
              <a:t> </a:t>
            </a:r>
          </a:p>
          <a:p>
            <a:pPr marL="68580" indent="0">
              <a:buNone/>
            </a:pPr>
            <a:r>
              <a:rPr lang="de-DE" sz="2400" dirty="0"/>
              <a:t> </a:t>
            </a:r>
            <a:r>
              <a:rPr lang="de-DE" sz="2400" dirty="0" smtClean="0"/>
              <a:t> des </a:t>
            </a:r>
            <a:r>
              <a:rPr lang="de-DE" sz="2400" dirty="0"/>
              <a:t>Talentcampus der </a:t>
            </a:r>
            <a:r>
              <a:rPr lang="de-DE" sz="2400" dirty="0" smtClean="0"/>
              <a:t>Gemeinschaftsschule</a:t>
            </a:r>
            <a:r>
              <a:rPr lang="de-DE" sz="2400" dirty="0"/>
              <a:t>, </a:t>
            </a:r>
            <a:r>
              <a:rPr lang="de-DE" sz="2400" dirty="0" smtClean="0"/>
              <a:t>Chaos </a:t>
            </a:r>
            <a:r>
              <a:rPr lang="de-DE" sz="2400" dirty="0"/>
              <a:t>S</a:t>
            </a:r>
            <a:r>
              <a:rPr lang="de-DE" sz="2400" dirty="0" smtClean="0"/>
              <a:t>chnitzeljagd</a:t>
            </a:r>
            <a:endParaRPr lang="de-DE" sz="2400" dirty="0"/>
          </a:p>
          <a:p>
            <a:pPr marL="6858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50121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784976" cy="547260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sz="2400" b="1" dirty="0"/>
              <a:t>Fortbildungen / Weiterqualifikation</a:t>
            </a:r>
          </a:p>
          <a:p>
            <a:pPr marL="68580" indent="0">
              <a:buNone/>
            </a:pPr>
            <a:r>
              <a:rPr lang="de-DE" sz="2400" dirty="0"/>
              <a:t>° 15. Kinder – und Jugendbericht</a:t>
            </a:r>
          </a:p>
          <a:p>
            <a:pPr marL="68580" indent="0">
              <a:buNone/>
            </a:pPr>
            <a:r>
              <a:rPr lang="de-DE" sz="2400" dirty="0"/>
              <a:t>° Beteiligung auf Augenhöhe</a:t>
            </a:r>
          </a:p>
          <a:p>
            <a:pPr marL="68580" indent="0">
              <a:buNone/>
            </a:pPr>
            <a:endParaRPr lang="de-DE" sz="2400" dirty="0"/>
          </a:p>
          <a:p>
            <a:pPr marL="68580" indent="0">
              <a:buNone/>
            </a:pPr>
            <a:r>
              <a:rPr lang="de-DE" sz="2400" b="1" dirty="0"/>
              <a:t>Sonstiges</a:t>
            </a:r>
          </a:p>
          <a:p>
            <a:pPr marL="68580" indent="0">
              <a:buNone/>
            </a:pPr>
            <a:r>
              <a:rPr lang="de-DE" sz="2400" dirty="0"/>
              <a:t>°Mitarbeit in der Praktischen Schule (6h/W)</a:t>
            </a:r>
          </a:p>
          <a:p>
            <a:pPr marL="68580" indent="0">
              <a:buNone/>
            </a:pPr>
            <a:r>
              <a:rPr lang="de-DE" sz="2400" dirty="0"/>
              <a:t>°Anpassung der Öffnungszeiten des </a:t>
            </a:r>
            <a:r>
              <a:rPr lang="de-DE" sz="2400" dirty="0" smtClean="0"/>
              <a:t>JUZ </a:t>
            </a:r>
            <a:r>
              <a:rPr lang="de-DE" sz="2400" dirty="0"/>
              <a:t>an das  </a:t>
            </a:r>
            <a:r>
              <a:rPr lang="de-DE" sz="2400" dirty="0" smtClean="0"/>
              <a:t>Klientel</a:t>
            </a:r>
            <a:endParaRPr lang="de-DE" sz="2400" dirty="0"/>
          </a:p>
          <a:p>
            <a:pPr marL="68580" indent="0">
              <a:buNone/>
            </a:pPr>
            <a:r>
              <a:rPr lang="de-DE" sz="2400" dirty="0" smtClean="0"/>
              <a:t>°Teilnahme </a:t>
            </a:r>
            <a:r>
              <a:rPr lang="de-DE" sz="2400" dirty="0"/>
              <a:t>am Projekt "Plan Haben"</a:t>
            </a:r>
          </a:p>
          <a:p>
            <a:pPr marL="68580" indent="0">
              <a:buNone/>
            </a:pPr>
            <a:r>
              <a:rPr lang="de-DE" sz="2400" dirty="0"/>
              <a:t>°</a:t>
            </a:r>
            <a:r>
              <a:rPr lang="de-DE" sz="2400" dirty="0" err="1" smtClean="0"/>
              <a:t>Moonlightsport</a:t>
            </a:r>
            <a:endParaRPr lang="de-DE" sz="2400" dirty="0" smtClean="0"/>
          </a:p>
          <a:p>
            <a:pPr marL="68580" indent="0">
              <a:buNone/>
            </a:pPr>
            <a:r>
              <a:rPr lang="de-DE" sz="2400" dirty="0" smtClean="0"/>
              <a:t>°AK Heime</a:t>
            </a:r>
            <a:endParaRPr lang="de-DE" dirty="0"/>
          </a:p>
          <a:p>
            <a:pPr marL="6858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29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024744" cy="1143000"/>
          </a:xfrm>
        </p:spPr>
        <p:txBody>
          <a:bodyPr/>
          <a:lstStyle/>
          <a:p>
            <a:pPr algn="l"/>
            <a:r>
              <a:rPr lang="de-DE" dirty="0" smtClean="0"/>
              <a:t>4 Kinder u. Jugendbeirat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84976" cy="698477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dirty="0" smtClean="0"/>
              <a:t> </a:t>
            </a:r>
            <a:r>
              <a:rPr lang="de-DE" sz="2400" b="1" dirty="0"/>
              <a:t>Beratende Mitarbeiterin</a:t>
            </a:r>
            <a:r>
              <a:rPr lang="de-DE" dirty="0" smtClean="0"/>
              <a:t>: </a:t>
            </a:r>
            <a:r>
              <a:rPr lang="de-DE" sz="2400" dirty="0"/>
              <a:t>Janina </a:t>
            </a:r>
            <a:r>
              <a:rPr lang="de-DE" sz="2400" dirty="0" err="1"/>
              <a:t>Frehse</a:t>
            </a:r>
            <a:r>
              <a:rPr lang="de-DE" sz="2400" dirty="0"/>
              <a:t> 3h/W</a:t>
            </a:r>
          </a:p>
          <a:p>
            <a:pPr marL="68580" indent="0">
              <a:buNone/>
            </a:pPr>
            <a:r>
              <a:rPr lang="de-DE" dirty="0"/>
              <a:t>	</a:t>
            </a:r>
            <a:r>
              <a:rPr lang="de-DE" sz="2400" dirty="0"/>
              <a:t>Regina </a:t>
            </a:r>
            <a:r>
              <a:rPr lang="de-DE" sz="2400" dirty="0" err="1"/>
              <a:t>Burgwitz</a:t>
            </a:r>
            <a:r>
              <a:rPr lang="de-DE" sz="2400" dirty="0"/>
              <a:t> ehrenamtlich unterstützend</a:t>
            </a:r>
          </a:p>
          <a:p>
            <a:pPr marL="68580" indent="0">
              <a:buNone/>
            </a:pPr>
            <a:endParaRPr lang="de-DE" dirty="0"/>
          </a:p>
          <a:p>
            <a:pPr marL="68580" lvl="0" indent="0">
              <a:buNone/>
            </a:pPr>
            <a:r>
              <a:rPr lang="de-DE" sz="2400" b="1" dirty="0"/>
              <a:t>Arbeitsweise</a:t>
            </a:r>
          </a:p>
          <a:p>
            <a:pPr marL="68580" lvl="0" indent="0">
              <a:buNone/>
            </a:pPr>
            <a:r>
              <a:rPr lang="de-DE" sz="2400" dirty="0"/>
              <a:t>° Regelmäßige Treffen alle sechs Wochen (ca.10-16h)</a:t>
            </a:r>
          </a:p>
          <a:p>
            <a:pPr marL="68580" lvl="0" indent="0">
              <a:buNone/>
            </a:pPr>
            <a:r>
              <a:rPr lang="de-DE" sz="2400" dirty="0"/>
              <a:t>°Anwesenheit bei pol. Sitzungen </a:t>
            </a:r>
          </a:p>
          <a:p>
            <a:pPr marL="68580" lvl="0" indent="0">
              <a:buNone/>
            </a:pPr>
            <a:r>
              <a:rPr lang="de-DE" dirty="0"/>
              <a:t>	</a:t>
            </a:r>
            <a:r>
              <a:rPr lang="de-DE" dirty="0" smtClean="0"/>
              <a:t>u.a. J</a:t>
            </a:r>
            <a:r>
              <a:rPr lang="de-DE" sz="2400" dirty="0" smtClean="0"/>
              <a:t>ugend- </a:t>
            </a:r>
            <a:r>
              <a:rPr lang="de-DE" sz="2400" dirty="0"/>
              <a:t>und </a:t>
            </a:r>
            <a:r>
              <a:rPr lang="de-DE" dirty="0" smtClean="0"/>
              <a:t> </a:t>
            </a:r>
            <a:r>
              <a:rPr lang="de-DE" sz="2400" dirty="0" smtClean="0"/>
              <a:t>Schulausschuss, </a:t>
            </a:r>
          </a:p>
          <a:p>
            <a:pPr marL="68580" lvl="0" indent="0">
              <a:buNone/>
            </a:pPr>
            <a:r>
              <a:rPr lang="de-DE" sz="2400" dirty="0" smtClean="0"/>
              <a:t>	Finanzausschuss, Ortsentwicklung, KPR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27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8784976" cy="4968552"/>
          </a:xfrm>
        </p:spPr>
        <p:txBody>
          <a:bodyPr>
            <a:normAutofit/>
          </a:bodyPr>
          <a:lstStyle/>
          <a:p>
            <a:pPr marL="68580" lvl="0" indent="0">
              <a:buNone/>
            </a:pPr>
            <a:r>
              <a:rPr lang="de-DE" sz="2400" b="1" dirty="0"/>
              <a:t>Besondere Projekte und Aktionen</a:t>
            </a:r>
          </a:p>
          <a:p>
            <a:pPr marL="68580" lvl="0" indent="0">
              <a:buNone/>
            </a:pPr>
            <a:r>
              <a:rPr lang="de-DE" sz="2400" dirty="0"/>
              <a:t>°Am „Mein- Mai-Tag“ </a:t>
            </a:r>
            <a:r>
              <a:rPr lang="de-DE" sz="2400" dirty="0" smtClean="0"/>
              <a:t>Jims Bar „Nicht alkoholische Cocktails“</a:t>
            </a:r>
            <a:endParaRPr lang="de-DE" sz="2400" dirty="0"/>
          </a:p>
          <a:p>
            <a:pPr marL="68580" lvl="0" indent="0">
              <a:buNone/>
            </a:pPr>
            <a:r>
              <a:rPr lang="de-DE" sz="2400" dirty="0" smtClean="0"/>
              <a:t>°</a:t>
            </a:r>
            <a:r>
              <a:rPr lang="de-DE" sz="2400" dirty="0" err="1" smtClean="0"/>
              <a:t>Teamworking</a:t>
            </a:r>
            <a:r>
              <a:rPr lang="de-DE" sz="2400" dirty="0" smtClean="0"/>
              <a:t> Fahrt</a:t>
            </a:r>
          </a:p>
          <a:p>
            <a:pPr marL="68580" lvl="0" indent="0">
              <a:buNone/>
            </a:pPr>
            <a:r>
              <a:rPr lang="de-DE" sz="2400" dirty="0" smtClean="0"/>
              <a:t>°Erarbeiten von Ideen und Initiativen aufgrund der Umfrage aus der Bildungslandschaft</a:t>
            </a:r>
          </a:p>
          <a:p>
            <a:pPr marL="68580" lvl="0" indent="0">
              <a:buNone/>
            </a:pPr>
            <a:r>
              <a:rPr lang="de-DE" sz="2400" dirty="0" smtClean="0"/>
              <a:t>°Auswertung des Jugendworkshops des Ortsentwicklungskonzepts</a:t>
            </a:r>
          </a:p>
          <a:p>
            <a:pPr marL="68580" lvl="0" indent="0">
              <a:buNone/>
            </a:pPr>
            <a:r>
              <a:rPr lang="de-DE" sz="2400" dirty="0" smtClean="0"/>
              <a:t>°Feierabendshopping mit Kinderschminken </a:t>
            </a:r>
            <a:endParaRPr lang="de-DE" sz="2400" dirty="0"/>
          </a:p>
          <a:p>
            <a:pPr marL="68580" lvl="0" indent="0">
              <a:buNone/>
            </a:pPr>
            <a:r>
              <a:rPr lang="de-DE" sz="2400" dirty="0"/>
              <a:t>°Mitarbeit in der Initiativgruppe  Landesweite Wahlen 	der Kinder-  und Jugendvertretungen</a:t>
            </a:r>
          </a:p>
          <a:p>
            <a:pPr marL="0" indent="0">
              <a:buNone/>
            </a:pPr>
            <a:r>
              <a:rPr lang="de-DE" sz="2400" dirty="0"/>
              <a:t>°Sommerfest am Jugendzentrum</a:t>
            </a:r>
          </a:p>
          <a:p>
            <a:pPr marL="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8932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7137241" cy="5616624"/>
          </a:xfrm>
        </p:spPr>
        <p:txBody>
          <a:bodyPr>
            <a:normAutofit/>
          </a:bodyPr>
          <a:lstStyle/>
          <a:p>
            <a:pPr marL="68580" lvl="0" indent="0">
              <a:buNone/>
            </a:pPr>
            <a:r>
              <a:rPr lang="de-DE" sz="2400" b="1" dirty="0"/>
              <a:t>Fortbildungen</a:t>
            </a:r>
          </a:p>
          <a:p>
            <a:pPr marL="68580" indent="0">
              <a:buNone/>
            </a:pPr>
            <a:r>
              <a:rPr lang="de-DE" sz="2400" dirty="0" smtClean="0"/>
              <a:t>°</a:t>
            </a:r>
            <a:r>
              <a:rPr lang="de-DE" sz="2400" dirty="0"/>
              <a:t>Partizip Action</a:t>
            </a:r>
          </a:p>
          <a:p>
            <a:pPr marL="68580" indent="0">
              <a:buNone/>
            </a:pPr>
            <a:r>
              <a:rPr lang="de-DE" sz="2400" dirty="0" smtClean="0"/>
              <a:t>°Jims Bar</a:t>
            </a:r>
          </a:p>
          <a:p>
            <a:pPr marL="68580" indent="0">
              <a:buNone/>
            </a:pPr>
            <a:endParaRPr lang="de-DE" sz="2400" dirty="0"/>
          </a:p>
          <a:p>
            <a:pPr marL="68580" indent="0">
              <a:buNone/>
            </a:pPr>
            <a:r>
              <a:rPr lang="de-DE" sz="2400" b="1" dirty="0"/>
              <a:t>Ausblick</a:t>
            </a:r>
          </a:p>
          <a:p>
            <a:pPr marL="68580" lvl="1" indent="0">
              <a:buClr>
                <a:schemeClr val="accent1"/>
              </a:buClr>
              <a:buSzPct val="85000"/>
              <a:buNone/>
            </a:pPr>
            <a:r>
              <a:rPr lang="de-DE" sz="2400" dirty="0" smtClean="0">
                <a:solidFill>
                  <a:schemeClr val="tx1"/>
                </a:solidFill>
              </a:rPr>
              <a:t>°Landesweite Wahlen im November 2019</a:t>
            </a:r>
            <a:endParaRPr lang="de-DE" sz="2400" dirty="0">
              <a:solidFill>
                <a:schemeClr val="tx1"/>
              </a:solidFill>
            </a:endParaRPr>
          </a:p>
          <a:p>
            <a:pPr marL="68580" lvl="1" indent="0">
              <a:buClr>
                <a:schemeClr val="accent1"/>
              </a:buClr>
              <a:buSzPct val="85000"/>
              <a:buNone/>
            </a:pPr>
            <a:r>
              <a:rPr lang="de-DE" sz="2400" dirty="0" smtClean="0">
                <a:solidFill>
                  <a:schemeClr val="tx1"/>
                </a:solidFill>
              </a:rPr>
              <a:t>°Games </a:t>
            </a:r>
            <a:r>
              <a:rPr lang="de-DE" sz="2400" dirty="0" err="1" smtClean="0">
                <a:solidFill>
                  <a:schemeClr val="tx1"/>
                </a:solidFill>
              </a:rPr>
              <a:t>Night</a:t>
            </a:r>
            <a:endParaRPr lang="de-DE" sz="2400" dirty="0">
              <a:solidFill>
                <a:schemeClr val="tx1"/>
              </a:solidFill>
            </a:endParaRPr>
          </a:p>
          <a:p>
            <a:pPr marL="68580" lvl="1" indent="0">
              <a:buClr>
                <a:schemeClr val="accent1"/>
              </a:buClr>
              <a:buSzPct val="85000"/>
              <a:buNone/>
            </a:pPr>
            <a:r>
              <a:rPr lang="de-DE" sz="2400" dirty="0" smtClean="0">
                <a:solidFill>
                  <a:schemeClr val="tx1"/>
                </a:solidFill>
              </a:rPr>
              <a:t>°</a:t>
            </a:r>
            <a:r>
              <a:rPr lang="de-DE" sz="2400" dirty="0" err="1" smtClean="0">
                <a:solidFill>
                  <a:schemeClr val="tx1"/>
                </a:solidFill>
              </a:rPr>
              <a:t>Hompage</a:t>
            </a:r>
            <a:r>
              <a:rPr lang="de-DE" sz="2400" dirty="0" smtClean="0">
                <a:solidFill>
                  <a:schemeClr val="tx1"/>
                </a:solidFill>
              </a:rPr>
              <a:t> gestalten</a:t>
            </a:r>
            <a:endParaRPr lang="de-DE" sz="2400" dirty="0">
              <a:solidFill>
                <a:schemeClr val="tx1"/>
              </a:solidFill>
            </a:endParaRPr>
          </a:p>
          <a:p>
            <a:pPr marL="68580" lvl="1" indent="0">
              <a:buClr>
                <a:schemeClr val="accent1"/>
              </a:buClr>
              <a:buSzPct val="85000"/>
              <a:buNone/>
            </a:pPr>
            <a:r>
              <a:rPr lang="de-DE" sz="2400" dirty="0" smtClean="0">
                <a:solidFill>
                  <a:schemeClr val="tx1"/>
                </a:solidFill>
              </a:rPr>
              <a:t>°Imagefilm</a:t>
            </a:r>
            <a:endParaRPr lang="de-DE" sz="2400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215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200918" cy="1143000"/>
          </a:xfrm>
        </p:spPr>
        <p:txBody>
          <a:bodyPr>
            <a:normAutofit/>
          </a:bodyPr>
          <a:lstStyle/>
          <a:p>
            <a:pPr algn="l"/>
            <a:r>
              <a:rPr lang="de-DE" dirty="0"/>
              <a:t>5</a:t>
            </a:r>
            <a:r>
              <a:rPr lang="de-DE" dirty="0" smtClean="0"/>
              <a:t> Koordination und Vernetzung</a:t>
            </a:r>
            <a:br>
              <a:rPr lang="de-DE" dirty="0" smtClean="0"/>
            </a:br>
            <a:endParaRPr lang="de-DE" sz="31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385392"/>
            <a:ext cx="8208912" cy="5472608"/>
          </a:xfrm>
        </p:spPr>
        <p:txBody>
          <a:bodyPr/>
          <a:lstStyle/>
          <a:p>
            <a:pPr marL="68580" indent="0">
              <a:buNone/>
            </a:pPr>
            <a:r>
              <a:rPr lang="de-DE" sz="2400" b="1" dirty="0"/>
              <a:t>Das Team und die Rahmenbedingungen</a:t>
            </a:r>
          </a:p>
          <a:p>
            <a:pPr marL="68580" indent="0">
              <a:buNone/>
            </a:pPr>
            <a:r>
              <a:rPr lang="de-DE" sz="2400" dirty="0"/>
              <a:t>Astrid Schmidt (Dipl. Soz. Päd.) 9h/W</a:t>
            </a:r>
          </a:p>
          <a:p>
            <a:pPr marL="68580" indent="0">
              <a:buNone/>
            </a:pPr>
            <a:r>
              <a:rPr lang="de-DE" sz="2400" dirty="0"/>
              <a:t>Janina </a:t>
            </a:r>
            <a:r>
              <a:rPr lang="de-DE" sz="2400" dirty="0" err="1"/>
              <a:t>Frehse</a:t>
            </a:r>
            <a:r>
              <a:rPr lang="de-DE" sz="2400" dirty="0"/>
              <a:t> 4h/W</a:t>
            </a:r>
          </a:p>
          <a:p>
            <a:pPr marL="68580" indent="0">
              <a:buNone/>
            </a:pPr>
            <a:r>
              <a:rPr lang="de-DE" sz="2400" dirty="0"/>
              <a:t>Vernetzung durch alle im Team</a:t>
            </a:r>
          </a:p>
          <a:p>
            <a:pPr marL="68580" indent="0">
              <a:buNone/>
            </a:pPr>
            <a:endParaRPr lang="de-DE" dirty="0"/>
          </a:p>
          <a:p>
            <a:pPr marL="68580" indent="0">
              <a:buNone/>
            </a:pPr>
            <a:r>
              <a:rPr lang="de-DE" sz="2400" b="1" dirty="0" smtClean="0"/>
              <a:t>Praktikanten</a:t>
            </a:r>
            <a:r>
              <a:rPr lang="de-DE" sz="2400" b="1" dirty="0"/>
              <a:t>, </a:t>
            </a:r>
            <a:r>
              <a:rPr lang="de-DE" sz="2400" b="1" dirty="0" err="1"/>
              <a:t>Ehrenamtler</a:t>
            </a:r>
            <a:r>
              <a:rPr lang="de-DE" sz="2400" b="1" dirty="0"/>
              <a:t>, Honorarkräfte</a:t>
            </a:r>
          </a:p>
          <a:p>
            <a:pPr marL="68580" indent="0">
              <a:buNone/>
            </a:pPr>
            <a:r>
              <a:rPr lang="de-DE" sz="2400" dirty="0"/>
              <a:t>Monika Peters 2h/W</a:t>
            </a:r>
          </a:p>
          <a:p>
            <a:pPr marL="68580" indent="0">
              <a:buNone/>
            </a:pPr>
            <a:r>
              <a:rPr lang="de-DE" sz="2400" dirty="0"/>
              <a:t>Regina </a:t>
            </a:r>
            <a:r>
              <a:rPr lang="de-DE" sz="2400" dirty="0" err="1"/>
              <a:t>Burgwitz</a:t>
            </a:r>
            <a:r>
              <a:rPr lang="de-DE" sz="2400" dirty="0"/>
              <a:t> ehrenamtlich</a:t>
            </a:r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r>
              <a:rPr lang="de-DE" sz="2400" b="1" dirty="0"/>
              <a:t>Arbeitsgrundlage</a:t>
            </a:r>
          </a:p>
          <a:p>
            <a:pPr marL="68580" indent="0">
              <a:buNone/>
            </a:pPr>
            <a:r>
              <a:rPr lang="de-DE" sz="2400" dirty="0"/>
              <a:t>Verwaltungsrecht, KJHG, Konzept der Jugendpflege</a:t>
            </a:r>
          </a:p>
        </p:txBody>
      </p:sp>
    </p:spTree>
    <p:extLst>
      <p:ext uri="{BB962C8B-B14F-4D97-AF65-F5344CB8AC3E}">
        <p14:creationId xmlns:p14="http://schemas.microsoft.com/office/powerpoint/2010/main" val="38299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396536" cy="5184576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de-DE" b="1" dirty="0" smtClean="0"/>
              <a:t>Projekte und Maßnahmen</a:t>
            </a:r>
          </a:p>
          <a:p>
            <a:pPr marL="68580" indent="0">
              <a:buNone/>
            </a:pPr>
            <a:r>
              <a:rPr lang="de-DE" sz="2400" b="1" dirty="0" smtClean="0"/>
              <a:t>°</a:t>
            </a:r>
            <a:r>
              <a:rPr lang="de-DE" sz="2400" dirty="0" smtClean="0"/>
              <a:t>Personalkoordination, Personalgespräche </a:t>
            </a:r>
          </a:p>
          <a:p>
            <a:pPr marL="68580" indent="0">
              <a:buNone/>
            </a:pPr>
            <a:r>
              <a:rPr lang="de-DE" sz="2400" dirty="0" smtClean="0"/>
              <a:t>°Regelmäßige Treffen aller Angestellter im Soz. Päd. Bereich</a:t>
            </a:r>
          </a:p>
          <a:p>
            <a:pPr marL="68580" indent="0">
              <a:buNone/>
            </a:pPr>
            <a:r>
              <a:rPr lang="de-DE" sz="2400" dirty="0" smtClean="0"/>
              <a:t>°Vernetzende Jugendarbeit</a:t>
            </a:r>
          </a:p>
          <a:p>
            <a:pPr marL="68580" indent="0">
              <a:buNone/>
            </a:pPr>
            <a:r>
              <a:rPr lang="de-DE" sz="2400" dirty="0" smtClean="0"/>
              <a:t>°Praktische Schule</a:t>
            </a:r>
            <a:endParaRPr lang="de-DE" sz="2400" dirty="0"/>
          </a:p>
          <a:p>
            <a:pPr marL="68580" indent="0">
              <a:buNone/>
            </a:pPr>
            <a:r>
              <a:rPr lang="de-DE" sz="2400" dirty="0" smtClean="0"/>
              <a:t>°Bildungslandschaft, insb. Bildungskalender und Übergänge</a:t>
            </a:r>
          </a:p>
          <a:p>
            <a:pPr marL="68580" indent="0">
              <a:buNone/>
            </a:pPr>
            <a:endParaRPr lang="de-DE" sz="1000" b="1" dirty="0" smtClean="0"/>
          </a:p>
          <a:p>
            <a:pPr marL="68580" indent="0">
              <a:buNone/>
            </a:pPr>
            <a:r>
              <a:rPr lang="de-DE" b="1" dirty="0" smtClean="0"/>
              <a:t>Sonstiges</a:t>
            </a:r>
            <a:endParaRPr lang="de-DE" b="1" dirty="0"/>
          </a:p>
          <a:p>
            <a:pPr marL="68580" indent="0">
              <a:buNone/>
            </a:pPr>
            <a:r>
              <a:rPr lang="de-DE" dirty="0"/>
              <a:t>Multiprofessionelles Team, dass hochwertige Arbeit im Bereich Kinder u. Jugendarbeit leistet</a:t>
            </a:r>
            <a:r>
              <a:rPr lang="de-DE" dirty="0" smtClean="0"/>
              <a:t>.</a:t>
            </a:r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r>
              <a:rPr lang="de-DE" sz="2800" b="1" dirty="0"/>
              <a:t>Vielen Dank für ihre Unterstützung</a:t>
            </a:r>
          </a:p>
          <a:p>
            <a:pPr marL="68580" indent="0">
              <a:buNone/>
            </a:pPr>
            <a:endParaRPr lang="de-DE" dirty="0"/>
          </a:p>
          <a:p>
            <a:pPr marL="68580" indent="0">
              <a:buNone/>
            </a:pPr>
            <a:endParaRPr lang="de-DE" b="1" dirty="0" smtClean="0"/>
          </a:p>
          <a:p>
            <a:pPr marL="6858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140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848872" cy="1512168"/>
          </a:xfrm>
        </p:spPr>
        <p:txBody>
          <a:bodyPr>
            <a:normAutofit fontScale="90000"/>
          </a:bodyPr>
          <a:lstStyle/>
          <a:p>
            <a:pPr algn="l"/>
            <a:r>
              <a:rPr lang="de-DE" dirty="0"/>
              <a:t>1 Soziale Arbeit </a:t>
            </a:r>
            <a:r>
              <a:rPr lang="de-DE" dirty="0" smtClean="0"/>
              <a:t>an </a:t>
            </a:r>
            <a:r>
              <a:rPr lang="de-DE" dirty="0"/>
              <a:t>der </a:t>
            </a:r>
            <a:r>
              <a:rPr lang="de-DE" dirty="0" smtClean="0"/>
              <a:t>Nordlicht-Schule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784976" cy="5184576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de-DE" sz="3000" b="1" dirty="0" smtClean="0"/>
              <a:t>Rahmenbedingungen</a:t>
            </a:r>
          </a:p>
          <a:p>
            <a:pPr marL="68580" indent="0">
              <a:buNone/>
            </a:pPr>
            <a:endParaRPr lang="de-DE" sz="3000" dirty="0" smtClean="0"/>
          </a:p>
          <a:p>
            <a:pPr marL="68580" indent="0">
              <a:buNone/>
            </a:pPr>
            <a:r>
              <a:rPr lang="de-DE" sz="3000" dirty="0"/>
              <a:t>	</a:t>
            </a:r>
            <a:r>
              <a:rPr lang="de-DE" sz="3000" dirty="0" smtClean="0"/>
              <a:t>371 Kinder </a:t>
            </a:r>
            <a:r>
              <a:rPr lang="de-DE" sz="3000" dirty="0" smtClean="0"/>
              <a:t>insgesamt</a:t>
            </a:r>
          </a:p>
          <a:p>
            <a:pPr marL="68580" indent="0">
              <a:buNone/>
            </a:pPr>
            <a:endParaRPr lang="de-DE" sz="3000" dirty="0" smtClean="0"/>
          </a:p>
          <a:p>
            <a:pPr marL="68580" indent="0">
              <a:buNone/>
            </a:pPr>
            <a:r>
              <a:rPr lang="de-DE" sz="3000" dirty="0" smtClean="0"/>
              <a:t>	   18 Basisstufe DAZ </a:t>
            </a:r>
            <a:r>
              <a:rPr lang="de-DE" sz="3000" dirty="0" smtClean="0"/>
              <a:t>Kinder</a:t>
            </a:r>
          </a:p>
          <a:p>
            <a:pPr marL="68580" indent="0">
              <a:buNone/>
            </a:pPr>
            <a:endParaRPr lang="de-DE" sz="3000" dirty="0" smtClean="0"/>
          </a:p>
          <a:p>
            <a:pPr marL="68580" indent="0">
              <a:buNone/>
            </a:pPr>
            <a:r>
              <a:rPr lang="de-DE" sz="3000" dirty="0" smtClean="0"/>
              <a:t>	   20 Aufbau DAZ Kinder (insgesamt 14 mehr als 2017</a:t>
            </a:r>
            <a:r>
              <a:rPr lang="de-DE" sz="3000" dirty="0" smtClean="0"/>
              <a:t>)</a:t>
            </a:r>
          </a:p>
          <a:p>
            <a:pPr marL="68580" indent="0">
              <a:buNone/>
            </a:pPr>
            <a:endParaRPr lang="de-DE" sz="3000" dirty="0" smtClean="0"/>
          </a:p>
          <a:p>
            <a:pPr marL="68580" indent="0">
              <a:buNone/>
            </a:pPr>
            <a:r>
              <a:rPr lang="de-DE" sz="3000" dirty="0"/>
              <a:t>	</a:t>
            </a:r>
            <a:r>
              <a:rPr lang="de-DE" sz="3000" dirty="0" smtClean="0"/>
              <a:t>   34 Kinder aus Heimeinrichtungen (10 mehr als 2017</a:t>
            </a:r>
            <a:r>
              <a:rPr lang="de-DE" sz="3000" dirty="0" smtClean="0"/>
              <a:t>)</a:t>
            </a:r>
          </a:p>
          <a:p>
            <a:pPr marL="68580" indent="0">
              <a:buNone/>
            </a:pPr>
            <a:endParaRPr lang="de-DE" sz="3000" dirty="0" smtClean="0"/>
          </a:p>
          <a:p>
            <a:pPr marL="68580" indent="0">
              <a:buNone/>
            </a:pPr>
            <a:r>
              <a:rPr lang="de-DE" sz="3000" dirty="0"/>
              <a:t>	</a:t>
            </a:r>
            <a:r>
              <a:rPr lang="de-DE" sz="3000" dirty="0" smtClean="0"/>
              <a:t>   20 Kinder werden „schulbegleitet“ (2 mehr als 2017)</a:t>
            </a:r>
          </a:p>
          <a:p>
            <a:pPr marL="68580" indent="0">
              <a:buNone/>
            </a:pPr>
            <a:r>
              <a:rPr lang="de-DE" sz="3000" dirty="0"/>
              <a:t>	</a:t>
            </a:r>
            <a:r>
              <a:rPr lang="de-DE" sz="3000" dirty="0" smtClean="0"/>
              <a:t>  </a:t>
            </a:r>
          </a:p>
          <a:p>
            <a:pPr marL="68580" indent="0">
              <a:buNone/>
            </a:pPr>
            <a:r>
              <a:rPr lang="de-DE" sz="3000" dirty="0"/>
              <a:t>	</a:t>
            </a:r>
            <a:endParaRPr lang="de-DE" sz="3000" dirty="0" smtClean="0"/>
          </a:p>
          <a:p>
            <a:pPr marL="68580" indent="0">
              <a:buNone/>
            </a:pPr>
            <a:r>
              <a:rPr lang="de-DE" dirty="0"/>
              <a:t>	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6184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1.1 Schulassistenzen an der Nordlicht-Schule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Dezember</a:t>
            </a:r>
            <a:r>
              <a:rPr lang="en-US" dirty="0" smtClean="0"/>
              <a:t> 2017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7920880" cy="4392488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de-DE" b="1" dirty="0" smtClean="0"/>
              <a:t>Das Team</a:t>
            </a:r>
          </a:p>
          <a:p>
            <a:pPr marL="68580" indent="0">
              <a:buNone/>
            </a:pPr>
            <a:r>
              <a:rPr lang="de-DE" dirty="0"/>
              <a:t>	 Kristina </a:t>
            </a:r>
            <a:r>
              <a:rPr lang="de-DE" dirty="0" err="1" smtClean="0"/>
              <a:t>Klingschat</a:t>
            </a:r>
            <a:r>
              <a:rPr lang="de-DE" dirty="0" smtClean="0"/>
              <a:t> (Erzieherin)     22,5 h/W. 	</a:t>
            </a:r>
          </a:p>
          <a:p>
            <a:pPr marL="68580" indent="0">
              <a:buNone/>
            </a:pPr>
            <a:r>
              <a:rPr lang="de-DE" dirty="0"/>
              <a:t>	</a:t>
            </a:r>
            <a:r>
              <a:rPr lang="de-DE" dirty="0" smtClean="0"/>
              <a:t>Cindy </a:t>
            </a:r>
            <a:r>
              <a:rPr lang="de-DE" dirty="0" err="1" smtClean="0"/>
              <a:t>Schmaedicke</a:t>
            </a:r>
            <a:r>
              <a:rPr lang="de-DE" dirty="0" smtClean="0"/>
              <a:t>  (Erzieherin)    22h / W.  	</a:t>
            </a:r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r>
              <a:rPr lang="de-DE" dirty="0"/>
              <a:t>	</a:t>
            </a:r>
            <a:r>
              <a:rPr lang="de-DE" dirty="0" smtClean="0"/>
              <a:t> zus. Kerstin </a:t>
            </a:r>
            <a:r>
              <a:rPr lang="de-DE" dirty="0" err="1" smtClean="0"/>
              <a:t>Callsen</a:t>
            </a:r>
            <a:r>
              <a:rPr lang="de-DE" dirty="0" smtClean="0"/>
              <a:t> (Erzieherin)    27 h/ W. 	Erzieherin</a:t>
            </a:r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r>
              <a:rPr lang="de-DE" b="1" dirty="0" smtClean="0"/>
              <a:t>Arbeitsgrundlage</a:t>
            </a:r>
          </a:p>
          <a:p>
            <a:pPr marL="365760" lvl="1" indent="0">
              <a:buNone/>
            </a:pPr>
            <a:r>
              <a:rPr lang="de-DE" dirty="0" smtClean="0"/>
              <a:t>	§</a:t>
            </a:r>
            <a:r>
              <a:rPr lang="de-DE" dirty="0"/>
              <a:t>4 </a:t>
            </a:r>
            <a:r>
              <a:rPr lang="de-DE" dirty="0" err="1"/>
              <a:t>SchulG</a:t>
            </a:r>
            <a:r>
              <a:rPr lang="de-DE" dirty="0"/>
              <a:t> </a:t>
            </a:r>
            <a:r>
              <a:rPr lang="de-DE" dirty="0" smtClean="0"/>
              <a:t>und Eckpunktepapier d. Landes</a:t>
            </a:r>
          </a:p>
          <a:p>
            <a:pPr marL="365760" lvl="1" indent="0">
              <a:buNone/>
            </a:pPr>
            <a:r>
              <a:rPr lang="de-DE" dirty="0"/>
              <a:t>	</a:t>
            </a:r>
            <a:r>
              <a:rPr lang="de-DE" dirty="0" smtClean="0"/>
              <a:t>Finanzierung über Landesgelder</a:t>
            </a:r>
            <a:endParaRPr lang="de-DE" dirty="0"/>
          </a:p>
          <a:p>
            <a:pPr marL="68580" indent="0">
              <a:buNone/>
            </a:pPr>
            <a:endParaRPr lang="de-DE" dirty="0" smtClean="0"/>
          </a:p>
          <a:p>
            <a:pPr marL="6858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330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7497281" cy="4680520"/>
          </a:xfrm>
        </p:spPr>
        <p:txBody>
          <a:bodyPr>
            <a:normAutofit/>
          </a:bodyPr>
          <a:lstStyle/>
          <a:p>
            <a:pPr marL="68580" indent="0">
              <a:lnSpc>
                <a:spcPct val="90000"/>
              </a:lnSpc>
              <a:buNone/>
            </a:pPr>
            <a:r>
              <a:rPr lang="de-DE" sz="2500" b="1" dirty="0"/>
              <a:t>Fall / Besucherzahlen</a:t>
            </a:r>
          </a:p>
          <a:p>
            <a:pPr marL="68580" indent="0">
              <a:buNone/>
            </a:pPr>
            <a:r>
              <a:rPr lang="de-DE" sz="2200" dirty="0" smtClean="0"/>
              <a:t>Tägl. im Kontakt mit den Kindern.</a:t>
            </a:r>
          </a:p>
          <a:p>
            <a:pPr marL="68580" indent="0">
              <a:buNone/>
            </a:pPr>
            <a:r>
              <a:rPr lang="de-DE" sz="2200" dirty="0" smtClean="0"/>
              <a:t>Je Erzieherin ein Klassenhaus  mit Arbeitsplan.</a:t>
            </a:r>
            <a:endParaRPr lang="de-DE" sz="2200" dirty="0"/>
          </a:p>
          <a:p>
            <a:pPr marL="68580" indent="0">
              <a:buNone/>
            </a:pPr>
            <a:endParaRPr lang="de-DE" sz="2200" dirty="0" smtClean="0"/>
          </a:p>
          <a:p>
            <a:pPr marL="68580" indent="0">
              <a:buNone/>
            </a:pPr>
            <a:r>
              <a:rPr lang="de-DE" sz="2200" dirty="0" smtClean="0"/>
              <a:t>  Themen:	°Regelverhalten</a:t>
            </a:r>
          </a:p>
          <a:p>
            <a:pPr marL="68580" indent="0">
              <a:buNone/>
            </a:pPr>
            <a:r>
              <a:rPr lang="de-DE" sz="2200" dirty="0"/>
              <a:t>		</a:t>
            </a:r>
            <a:r>
              <a:rPr lang="de-DE" sz="2200" dirty="0" smtClean="0"/>
              <a:t>°Konfliktlösungen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	°Individuelle u. Gruppenweise 			°Förderung und Unterstützung</a:t>
            </a:r>
            <a:endParaRPr lang="de-DE" sz="2200" dirty="0"/>
          </a:p>
          <a:p>
            <a:pPr marL="68580" indent="0">
              <a:buNone/>
            </a:pPr>
            <a:r>
              <a:rPr lang="de-DE" sz="2200" dirty="0" smtClean="0"/>
              <a:t>		°Ruhige Arbeitsatmosphäre 				  unterstützen</a:t>
            </a:r>
          </a:p>
        </p:txBody>
      </p:sp>
    </p:spTree>
    <p:extLst>
      <p:ext uri="{BB962C8B-B14F-4D97-AF65-F5344CB8AC3E}">
        <p14:creationId xmlns:p14="http://schemas.microsoft.com/office/powerpoint/2010/main" val="427836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784976" cy="640871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sz="2200" b="1" dirty="0" smtClean="0"/>
              <a:t>Besondere </a:t>
            </a:r>
            <a:r>
              <a:rPr lang="de-DE" sz="2200" b="1" dirty="0"/>
              <a:t>Projekte und Maßnahmen</a:t>
            </a:r>
          </a:p>
          <a:p>
            <a:pPr marL="68580" indent="0">
              <a:buNone/>
            </a:pPr>
            <a:r>
              <a:rPr lang="de-DE" sz="2200" dirty="0" smtClean="0"/>
              <a:t>°Demokratievermittlung </a:t>
            </a:r>
            <a:r>
              <a:rPr lang="de-DE" sz="2200" dirty="0"/>
              <a:t>durch </a:t>
            </a:r>
            <a:r>
              <a:rPr lang="de-DE" sz="2200" dirty="0" smtClean="0"/>
              <a:t>das Schulen </a:t>
            </a:r>
            <a:r>
              <a:rPr lang="de-DE" sz="2200" dirty="0"/>
              <a:t>und </a:t>
            </a:r>
            <a:r>
              <a:rPr lang="de-DE" sz="2200" dirty="0" smtClean="0"/>
              <a:t>Unterstützen der </a:t>
            </a:r>
          </a:p>
          <a:p>
            <a:pPr marL="68580" indent="0">
              <a:buNone/>
            </a:pPr>
            <a:r>
              <a:rPr lang="de-DE" sz="2200" dirty="0" smtClean="0"/>
              <a:t>  Klassensprecher i. Rahmen d. Klassenrates: Di. wird in jeder Klasse </a:t>
            </a:r>
          </a:p>
          <a:p>
            <a:pPr marL="68580" indent="0">
              <a:buNone/>
            </a:pPr>
            <a:r>
              <a:rPr lang="de-DE" sz="2200" dirty="0"/>
              <a:t> </a:t>
            </a:r>
            <a:r>
              <a:rPr lang="de-DE" sz="2200" dirty="0" smtClean="0"/>
              <a:t> der Klassenrat  durchgeführt. </a:t>
            </a:r>
            <a:endParaRPr lang="de-DE" sz="2200" dirty="0"/>
          </a:p>
          <a:p>
            <a:pPr marL="68580" indent="0">
              <a:buNone/>
            </a:pPr>
            <a:r>
              <a:rPr lang="de-DE" sz="2200" dirty="0" smtClean="0"/>
              <a:t>°Tanzpausen</a:t>
            </a:r>
          </a:p>
          <a:p>
            <a:pPr marL="68580" indent="0">
              <a:buNone/>
            </a:pPr>
            <a:r>
              <a:rPr lang="de-DE" sz="2200" dirty="0" smtClean="0"/>
              <a:t>°Stille Pause</a:t>
            </a:r>
          </a:p>
          <a:p>
            <a:pPr marL="68580" indent="0">
              <a:buNone/>
            </a:pPr>
            <a:r>
              <a:rPr lang="de-DE" sz="2200" dirty="0" smtClean="0"/>
              <a:t>°Begleitete Spielzeugausleihe</a:t>
            </a:r>
          </a:p>
          <a:p>
            <a:pPr marL="68580" indent="0">
              <a:buNone/>
            </a:pPr>
            <a:endParaRPr lang="de-DE" sz="2200" dirty="0"/>
          </a:p>
          <a:p>
            <a:pPr marL="68580" indent="0">
              <a:buNone/>
            </a:pPr>
            <a:r>
              <a:rPr lang="de-DE" sz="2200" b="1" dirty="0" smtClean="0"/>
              <a:t>Fortbildungen </a:t>
            </a:r>
            <a:r>
              <a:rPr lang="de-DE" sz="2200" b="1" dirty="0"/>
              <a:t>/ Weiterqualifikation</a:t>
            </a:r>
          </a:p>
          <a:p>
            <a:pPr marL="68580" indent="0">
              <a:buNone/>
            </a:pPr>
            <a:r>
              <a:rPr lang="de-DE" sz="2200" dirty="0" smtClean="0"/>
              <a:t>K. </a:t>
            </a:r>
            <a:r>
              <a:rPr lang="de-DE" sz="2200" dirty="0" err="1" smtClean="0"/>
              <a:t>Klingschat</a:t>
            </a:r>
            <a:r>
              <a:rPr lang="de-DE" sz="2200" dirty="0" smtClean="0"/>
              <a:t> und K. </a:t>
            </a:r>
            <a:r>
              <a:rPr lang="de-DE" sz="2200" dirty="0" err="1" smtClean="0"/>
              <a:t>Callsen</a:t>
            </a:r>
            <a:r>
              <a:rPr lang="de-DE" sz="2200" dirty="0" smtClean="0"/>
              <a:t> </a:t>
            </a:r>
          </a:p>
          <a:p>
            <a:pPr marL="68580" indent="0">
              <a:buNone/>
            </a:pPr>
            <a:r>
              <a:rPr lang="de-DE" sz="2200" dirty="0" smtClean="0"/>
              <a:t>Zertifikatskurs f. Schulische Assistenzkräfte</a:t>
            </a:r>
          </a:p>
          <a:p>
            <a:pPr marL="68580" indent="0">
              <a:buNone/>
            </a:pPr>
            <a:r>
              <a:rPr lang="de-DE" sz="2200" dirty="0" smtClean="0"/>
              <a:t>im Feb. 2018 abgeschlossen	8 Tage je 8h</a:t>
            </a:r>
          </a:p>
          <a:p>
            <a:pPr marL="68580" indent="0">
              <a:buNone/>
            </a:pPr>
            <a:endParaRPr lang="de-DE" sz="22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99705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1.2 Schulsozialarbeit an der Nordlicht-Schule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712968" cy="4536504"/>
          </a:xfrm>
        </p:spPr>
        <p:txBody>
          <a:bodyPr>
            <a:normAutofit fontScale="62500" lnSpcReduction="20000"/>
          </a:bodyPr>
          <a:lstStyle/>
          <a:p>
            <a:pPr marL="68580" indent="0">
              <a:lnSpc>
                <a:spcPct val="110000"/>
              </a:lnSpc>
              <a:buNone/>
            </a:pPr>
            <a:r>
              <a:rPr lang="de-DE" sz="3600" b="1" dirty="0"/>
              <a:t>Das Team und die Rahmenbedingungen</a:t>
            </a:r>
          </a:p>
          <a:p>
            <a:pPr marL="68580" indent="0">
              <a:buNone/>
            </a:pPr>
            <a:r>
              <a:rPr lang="de-DE" sz="2800" dirty="0" smtClean="0"/>
              <a:t>	</a:t>
            </a:r>
            <a:r>
              <a:rPr lang="de-DE" sz="3500" dirty="0"/>
              <a:t>Maren Maibaum (Erzieherin, Motopädagogin) 23,5 h/W</a:t>
            </a:r>
          </a:p>
          <a:p>
            <a:pPr marL="68580" indent="0">
              <a:buNone/>
            </a:pPr>
            <a:endParaRPr lang="de-DE" sz="2800" dirty="0" smtClean="0"/>
          </a:p>
          <a:p>
            <a:pPr marL="68580" indent="0">
              <a:lnSpc>
                <a:spcPct val="110000"/>
              </a:lnSpc>
              <a:buNone/>
            </a:pPr>
            <a:r>
              <a:rPr lang="de-DE" sz="3600" b="1" dirty="0"/>
              <a:t>Praktikanten, </a:t>
            </a:r>
            <a:r>
              <a:rPr lang="de-DE" sz="3600" b="1" dirty="0" err="1"/>
              <a:t>Ehrenamtler</a:t>
            </a:r>
            <a:r>
              <a:rPr lang="de-DE" sz="3600" b="1" dirty="0"/>
              <a:t>, Honorarkräfte</a:t>
            </a:r>
          </a:p>
          <a:p>
            <a:pPr marL="68580" indent="0">
              <a:buNone/>
            </a:pPr>
            <a:r>
              <a:rPr lang="de-DE" sz="2800" dirty="0" smtClean="0"/>
              <a:t>	</a:t>
            </a:r>
            <a:r>
              <a:rPr lang="de-DE" sz="3500" dirty="0"/>
              <a:t>2 Praktikantinnen d. Erzieherfachschule für je 9 Wochen</a:t>
            </a:r>
          </a:p>
          <a:p>
            <a:pPr marL="68580" indent="0">
              <a:buNone/>
            </a:pPr>
            <a:r>
              <a:rPr lang="de-DE" sz="3500" dirty="0"/>
              <a:t>	1 Praktikantin d. Erzieherfachschule für 11 Wochen		</a:t>
            </a:r>
            <a:endParaRPr lang="de-DE" sz="3500" dirty="0" smtClean="0"/>
          </a:p>
          <a:p>
            <a:pPr marL="68580" indent="0">
              <a:buNone/>
            </a:pPr>
            <a:r>
              <a:rPr lang="de-DE" sz="3500" dirty="0"/>
              <a:t>	</a:t>
            </a:r>
            <a:r>
              <a:rPr lang="de-DE" sz="3500" dirty="0" smtClean="0"/>
              <a:t>  </a:t>
            </a:r>
            <a:r>
              <a:rPr lang="de-DE" sz="3500" dirty="0"/>
              <a:t>-gemeinsam mit den Schulassistenzen</a:t>
            </a:r>
          </a:p>
          <a:p>
            <a:pPr marL="68580" indent="0">
              <a:buNone/>
            </a:pPr>
            <a:endParaRPr lang="de-DE" sz="2800" dirty="0" smtClean="0"/>
          </a:p>
          <a:p>
            <a:pPr marL="68580" indent="0">
              <a:lnSpc>
                <a:spcPct val="110000"/>
              </a:lnSpc>
              <a:buNone/>
            </a:pPr>
            <a:r>
              <a:rPr lang="de-DE" sz="3600" b="1" dirty="0"/>
              <a:t>Arbeitsgrundlage </a:t>
            </a:r>
          </a:p>
          <a:p>
            <a:pPr marL="68580" indent="0">
              <a:buNone/>
            </a:pPr>
            <a:r>
              <a:rPr lang="de-DE" sz="2800" dirty="0" smtClean="0"/>
              <a:t>	</a:t>
            </a:r>
            <a:r>
              <a:rPr lang="de-DE" sz="3200" dirty="0">
                <a:solidFill>
                  <a:schemeClr val="tx2"/>
                </a:solidFill>
              </a:rPr>
              <a:t>§ 6 Schulgesetz, Karsten Speck: Kernleistungen,</a:t>
            </a:r>
          </a:p>
          <a:p>
            <a:pPr marL="68580" indent="0">
              <a:buNone/>
            </a:pPr>
            <a:r>
              <a:rPr lang="de-DE" sz="3200" dirty="0">
                <a:solidFill>
                  <a:schemeClr val="tx2"/>
                </a:solidFill>
              </a:rPr>
              <a:t>	</a:t>
            </a:r>
            <a:r>
              <a:rPr lang="de-DE" sz="3200" dirty="0">
                <a:solidFill>
                  <a:schemeClr val="tx2"/>
                </a:solidFill>
              </a:rPr>
              <a:t>Standort Konzept, Anforderungen des Kreises</a:t>
            </a:r>
          </a:p>
          <a:p>
            <a:pPr marL="68580" indent="0">
              <a:buNone/>
            </a:pPr>
            <a:r>
              <a:rPr lang="de-DE" sz="3200" dirty="0">
                <a:solidFill>
                  <a:schemeClr val="tx2"/>
                </a:solidFill>
              </a:rPr>
              <a:t>	</a:t>
            </a:r>
            <a:r>
              <a:rPr lang="de-DE" sz="3200" dirty="0">
                <a:solidFill>
                  <a:schemeClr val="tx2"/>
                </a:solidFill>
              </a:rPr>
              <a:t>Finanziert über den Kreis mit Landesmitteln</a:t>
            </a:r>
          </a:p>
          <a:p>
            <a:pPr marL="68580" indent="0">
              <a:buNone/>
            </a:pPr>
            <a:r>
              <a:rPr lang="de-DE" sz="3200" dirty="0">
                <a:solidFill>
                  <a:schemeClr val="tx2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8012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07504" y="1412776"/>
            <a:ext cx="8928992" cy="499591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sz="2200" b="1" dirty="0" smtClean="0"/>
              <a:t>Fall / Besucherzahlen z.Zt.</a:t>
            </a:r>
          </a:p>
          <a:p>
            <a:pPr marL="68580" indent="0">
              <a:buNone/>
            </a:pPr>
            <a:r>
              <a:rPr lang="de-DE" sz="2200" dirty="0" smtClean="0"/>
              <a:t>	°</a:t>
            </a:r>
            <a:r>
              <a:rPr lang="de-DE" sz="2200" dirty="0"/>
              <a:t>2</a:t>
            </a:r>
            <a:r>
              <a:rPr lang="de-DE" sz="2200" dirty="0" smtClean="0"/>
              <a:t> Fälle v. Kindeswohlgefährdung / Unterstützung 	 	  	  des Kindeswohls werden derzeit begleitet (8 weniger als 2017)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°1 drastischer Fall bzgl. Ausweisung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°Tägl. „zwischen den Türen Beratung“ von Kindern, Lehrern 	  und Eltern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</a:p>
          <a:p>
            <a:pPr marL="68580" indent="0">
              <a:buNone/>
            </a:pPr>
            <a:r>
              <a:rPr lang="de-DE" sz="2200" b="1" dirty="0" smtClean="0"/>
              <a:t>Besondere Projekte und Maßnahmen</a:t>
            </a:r>
          </a:p>
          <a:p>
            <a:pPr marL="68580" indent="0">
              <a:buNone/>
            </a:pPr>
            <a:r>
              <a:rPr lang="de-DE" sz="2200" dirty="0" smtClean="0"/>
              <a:t>	°Leitung des Schulparlamentes 1/Woche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°Klassentrainings wöchentlich mit unterschiedlichen Zielen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°Akquirieren von Spendengeldern für Busfahrkarten, 	  	  Winterschuhen, Betreuung etc.</a:t>
            </a:r>
            <a:endParaRPr lang="de-DE" sz="2200" dirty="0"/>
          </a:p>
          <a:p>
            <a:pPr marL="6858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2140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07504" y="1412776"/>
            <a:ext cx="9505056" cy="496855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de-DE" sz="2200" b="1" dirty="0" smtClean="0"/>
              <a:t>Fortbildungen </a:t>
            </a:r>
            <a:r>
              <a:rPr lang="de-DE" sz="2200" b="1" dirty="0"/>
              <a:t>/ Weiterqualifikation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°Fachtag: Kommunikation in schwierigen Gesprächssituationen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°Teilnahme an den SET  Tagen: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	Umgang mit Konflikten: Was tun wir für Jungen.</a:t>
            </a:r>
            <a:endParaRPr lang="de-DE" sz="2200" dirty="0"/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	Ordnungsmaßnahmen.</a:t>
            </a:r>
          </a:p>
          <a:p>
            <a:pPr marL="68580" indent="0">
              <a:buNone/>
            </a:pPr>
            <a:endParaRPr lang="de-DE" sz="2200" dirty="0"/>
          </a:p>
          <a:p>
            <a:pPr marL="68580" indent="0">
              <a:buNone/>
            </a:pPr>
            <a:r>
              <a:rPr lang="de-DE" sz="2200" b="1" dirty="0" smtClean="0"/>
              <a:t>Sonstiges</a:t>
            </a:r>
            <a:endParaRPr lang="de-DE" sz="2200" b="1" dirty="0"/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Fr. Maibaum freut sich über die Stundenerhöhung und die </a:t>
            </a:r>
          </a:p>
          <a:p>
            <a:pPr marL="68580" indent="0">
              <a:buNone/>
            </a:pPr>
            <a:r>
              <a:rPr lang="de-DE" sz="2200" dirty="0"/>
              <a:t>	</a:t>
            </a:r>
            <a:r>
              <a:rPr lang="de-DE" sz="2200" dirty="0" smtClean="0"/>
              <a:t>dadurch lückenlosere Arbeit.</a:t>
            </a:r>
          </a:p>
          <a:p>
            <a:pPr marL="68580" indent="0">
              <a:buNone/>
            </a:pPr>
            <a:endParaRPr lang="de-DE" sz="22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0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921</Words>
  <Application>Microsoft Office PowerPoint</Application>
  <PresentationFormat>Bildschirmpräsentation (4:3)</PresentationFormat>
  <Paragraphs>331</Paragraphs>
  <Slides>29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0" baseType="lpstr">
      <vt:lpstr>Cronus</vt:lpstr>
      <vt:lpstr>Jahresbericht 2018 </vt:lpstr>
      <vt:lpstr>Gliederung </vt:lpstr>
      <vt:lpstr>1 Soziale Arbeit an der Nordlicht-Schule  </vt:lpstr>
      <vt:lpstr>1.1 Schulassistenzen an der Nordlicht-Schule </vt:lpstr>
      <vt:lpstr>PowerPoint-Präsentation</vt:lpstr>
      <vt:lpstr>PowerPoint-Präsentation</vt:lpstr>
      <vt:lpstr>1.2 Schulsozialarbeit an der Nordlicht-Schule </vt:lpstr>
      <vt:lpstr>PowerPoint-Präsentation</vt:lpstr>
      <vt:lpstr>PowerPoint-Präsentation</vt:lpstr>
      <vt:lpstr>1.3 Betreute offene Ganztagsschule  „bogs“ </vt:lpstr>
      <vt:lpstr>PowerPoint-Präsentation</vt:lpstr>
      <vt:lpstr>PowerPoint-Präsentation</vt:lpstr>
      <vt:lpstr>PowerPoint-Präsentation</vt:lpstr>
      <vt:lpstr>2 Soziale Arbeit an der Gemeinschaftsschule am Thorsberger Moor</vt:lpstr>
      <vt:lpstr>2.1 Schulsozialarbeit </vt:lpstr>
      <vt:lpstr>PowerPoint-Präsentation</vt:lpstr>
      <vt:lpstr>PowerPoint-Präsentation</vt:lpstr>
      <vt:lpstr>Betreute offene Ganztagsschule „BOGS“ </vt:lpstr>
      <vt:lpstr>PowerPoint-Präsentation</vt:lpstr>
      <vt:lpstr>PowerPoint-Präsentation</vt:lpstr>
      <vt:lpstr>3 Offene Kinder und Jugendarbeit </vt:lpstr>
      <vt:lpstr>PowerPoint-Präsentation</vt:lpstr>
      <vt:lpstr>PowerPoint-Präsentation</vt:lpstr>
      <vt:lpstr>PowerPoint-Präsentation</vt:lpstr>
      <vt:lpstr>4 Kinder u. Jugendbeirat </vt:lpstr>
      <vt:lpstr>PowerPoint-Präsentation</vt:lpstr>
      <vt:lpstr>PowerPoint-Präsentation</vt:lpstr>
      <vt:lpstr>5 Koordination und Vernetzung 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Heiner</dc:creator>
  <cp:lastModifiedBy>Heiner</cp:lastModifiedBy>
  <cp:revision>84</cp:revision>
  <cp:lastPrinted>2018-12-04T14:06:48Z</cp:lastPrinted>
  <dcterms:created xsi:type="dcterms:W3CDTF">2017-11-27T14:16:46Z</dcterms:created>
  <dcterms:modified xsi:type="dcterms:W3CDTF">2018-12-04T14:41:10Z</dcterms:modified>
</cp:coreProperties>
</file>