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49" r:id="rId2"/>
    <p:sldId id="350" r:id="rId3"/>
    <p:sldId id="351" r:id="rId4"/>
    <p:sldId id="352" r:id="rId5"/>
    <p:sldId id="353" r:id="rId6"/>
    <p:sldId id="354" r:id="rId7"/>
    <p:sldId id="355" r:id="rId8"/>
    <p:sldId id="356" r:id="rId9"/>
    <p:sldId id="357" r:id="rId10"/>
    <p:sldId id="359" r:id="rId11"/>
    <p:sldId id="360" r:id="rId12"/>
    <p:sldId id="358" r:id="rId13"/>
    <p:sldId id="361" r:id="rId14"/>
    <p:sldId id="363" r:id="rId15"/>
  </p:sldIdLst>
  <p:sldSz cx="12192000" cy="6858000"/>
  <p:notesSz cx="6805613" cy="9944100"/>
  <p:embeddedFontLst>
    <p:embeddedFont>
      <p:font typeface="Work Sans SemiBold" panose="00000700000000000000" pitchFamily="2" charset="0"/>
      <p:bold r:id="rId18"/>
    </p:embeddedFont>
    <p:embeddedFont>
      <p:font typeface="Work Sans" panose="00000500000000000000" pitchFamily="2" charset="0"/>
      <p:regular r:id="rId19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2" userDrawn="1">
          <p15:clr>
            <a:srgbClr val="A4A3A4"/>
          </p15:clr>
        </p15:guide>
        <p15:guide id="2" pos="214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2" autoAdjust="0"/>
    <p:restoredTop sz="91628" autoAdjust="0"/>
  </p:normalViewPr>
  <p:slideViewPr>
    <p:cSldViewPr snapToGrid="0">
      <p:cViewPr varScale="1">
        <p:scale>
          <a:sx n="106" d="100"/>
          <a:sy n="106" d="100"/>
        </p:scale>
        <p:origin x="-69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90" y="78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66D9E-29A7-47F9-9CB2-D2C0497430D9}" type="datetimeFigureOut">
              <a:rPr lang="de-DE" smtClean="0"/>
              <a:t>21.09.2020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5ED82-337B-4CC9-91D8-9A3A9B46C70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61873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8933"/>
          </a:xfrm>
          <a:prstGeom prst="rect">
            <a:avLst/>
          </a:prstGeom>
        </p:spPr>
        <p:txBody>
          <a:bodyPr vert="horz" lIns="95692" tIns="47846" rIns="95692" bIns="47846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4940" y="0"/>
            <a:ext cx="2949099" cy="498933"/>
          </a:xfrm>
          <a:prstGeom prst="rect">
            <a:avLst/>
          </a:prstGeom>
        </p:spPr>
        <p:txBody>
          <a:bodyPr vert="horz" lIns="95692" tIns="47846" rIns="95692" bIns="47846" rtlCol="0"/>
          <a:lstStyle>
            <a:lvl1pPr algn="r">
              <a:defRPr sz="1300"/>
            </a:lvl1pPr>
          </a:lstStyle>
          <a:p>
            <a:fld id="{F7414C3A-B48F-49EB-A935-20FF682662A5}" type="datetimeFigureOut">
              <a:rPr lang="de-DE" smtClean="0"/>
              <a:t>21.09.2020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92" tIns="47846" rIns="95692" bIns="47846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5692" tIns="47846" rIns="95692" bIns="47846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45170"/>
            <a:ext cx="2949099" cy="498931"/>
          </a:xfrm>
          <a:prstGeom prst="rect">
            <a:avLst/>
          </a:prstGeom>
        </p:spPr>
        <p:txBody>
          <a:bodyPr vert="horz" lIns="95692" tIns="47846" rIns="95692" bIns="47846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4940" y="9445170"/>
            <a:ext cx="2949099" cy="498931"/>
          </a:xfrm>
          <a:prstGeom prst="rect">
            <a:avLst/>
          </a:prstGeom>
        </p:spPr>
        <p:txBody>
          <a:bodyPr vert="horz" lIns="95692" tIns="47846" rIns="95692" bIns="47846" rtlCol="0" anchor="b"/>
          <a:lstStyle>
            <a:lvl1pPr algn="r">
              <a:defRPr sz="1300"/>
            </a:lvl1pPr>
          </a:lstStyle>
          <a:p>
            <a:fld id="{8BDC65A6-A68E-49A6-BA6D-BB8ACBFA9BD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906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Klixbüll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vergingen von der Einwohner-Informations-Veranstaltung (29. Januar 2016) bis zur ersten Ausleihe des Fahrzeuges (28.April 2016) nur knapp drei Monate! Die Nutzungssatzung und die Beitrittserklärung des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Klixbüller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Dörpsmobils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stehen unter www.klixbuell.de zur Verfügung und können als Vorlage zur Anpassung dienen. Das Fahrzeug wird nichtfortlaufend gefördert und trägt sich alleine aus den Mitgliedsbeiträgen der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NutzerInnen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(5,- €/Monat) und Nutzungsgebühren von 3,50 € je gebuchte Stunde. Bei 90 Stunden Auslastung pro Monat schreibt das Fahrzeug eine schwarze Null. Der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NutzerInnenkreis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besteht derzeit aus ca. 27Personen.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C65A6-A68E-49A6-BA6D-BB8ACBFA9BDE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7872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xmlns="" id="{F26FA0EB-6479-4B30-A2FE-948181C9283F}"/>
              </a:ext>
            </a:extLst>
          </p:cNvPr>
          <p:cNvSpPr/>
          <p:nvPr userDrawn="1"/>
        </p:nvSpPr>
        <p:spPr>
          <a:xfrm>
            <a:off x="-6016" y="5268682"/>
            <a:ext cx="6099008" cy="14485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xmlns="" id="{45970B12-777E-457A-AE8C-893444884995}"/>
              </a:ext>
            </a:extLst>
          </p:cNvPr>
          <p:cNvSpPr/>
          <p:nvPr userDrawn="1"/>
        </p:nvSpPr>
        <p:spPr>
          <a:xfrm>
            <a:off x="6092992" y="5229014"/>
            <a:ext cx="6099008" cy="14485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xmlns="" id="{09186B9D-0268-47EE-BA81-DC8BA4108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2" y="1628775"/>
            <a:ext cx="10658475" cy="2852737"/>
          </a:xfrm>
          <a:prstGeom prst="rect">
            <a:avLst/>
          </a:prstGeom>
        </p:spPr>
        <p:txBody>
          <a:bodyPr anchor="t"/>
          <a:lstStyle>
            <a:lvl1pPr>
              <a:defRPr lang="de-DE" sz="88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sz="8800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xmlns="" id="{241C0DCC-1BC8-42D0-B981-8611D8008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6763" y="5445754"/>
            <a:ext cx="5084763" cy="9709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sz="2000" dirty="0"/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xmlns="" id="{5B8AD708-571B-43AB-BD8D-3D84893CCB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5420" y="6642001"/>
            <a:ext cx="651711" cy="216000"/>
          </a:xfrm>
          <a:prstGeom prst="rect">
            <a:avLst/>
          </a:prstGeom>
        </p:spPr>
        <p:txBody>
          <a:bodyPr rIns="0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DF2EDD8D-AB25-4642-9D02-BEF0E514196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xmlns="" id="{FE8964D6-8C2B-4B8B-AA60-BD8B10160B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642000"/>
            <a:ext cx="2793247" cy="216000"/>
          </a:xfrm>
          <a:prstGeom prst="rect">
            <a:avLst/>
          </a:prstGeom>
          <a:solidFill>
            <a:schemeClr val="accent1"/>
          </a:solidFill>
        </p:spPr>
        <p:txBody>
          <a:bodyPr lIns="0"/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695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7B60255-4519-4B9F-853D-4FC2336C8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732848"/>
            <a:ext cx="10658476" cy="609398"/>
          </a:xfrm>
          <a:prstGeom prst="rect">
            <a:avLst/>
          </a:prstGeom>
        </p:spPr>
        <p:txBody>
          <a:bodyPr lIns="0"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9B83F157-A416-41B3-8E5F-0EE45D88CF3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66763" y="1628775"/>
            <a:ext cx="10658475" cy="478789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20000"/>
              </a:lnSpc>
              <a:defRPr sz="1600"/>
            </a:lvl1pPr>
            <a:lvl2pPr>
              <a:lnSpc>
                <a:spcPct val="120000"/>
              </a:lnSpc>
              <a:defRPr sz="16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lang="de-DE" dirty="0"/>
              <a:t>Mastertextformat groß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BCD1B3FB-B195-424A-AAEF-7919F5DFE2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5420" y="6642001"/>
            <a:ext cx="651711" cy="216000"/>
          </a:xfrm>
          <a:prstGeom prst="rect">
            <a:avLst/>
          </a:prstGeom>
        </p:spPr>
        <p:txBody>
          <a:bodyPr rIns="0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DF2EDD8D-AB25-4642-9D02-BEF0E514196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xmlns="" id="{FE8964D6-8C2B-4B8B-AA60-BD8B10160B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642000"/>
            <a:ext cx="2793247" cy="216000"/>
          </a:xfrm>
          <a:prstGeom prst="rect">
            <a:avLst/>
          </a:prstGeom>
          <a:solidFill>
            <a:schemeClr val="accent1"/>
          </a:solidFill>
        </p:spPr>
        <p:txBody>
          <a:bodyPr lIns="0"/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473556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el und Inhalt kl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7B60255-4519-4B9F-853D-4FC2336C8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838" y="732848"/>
            <a:ext cx="10658475" cy="609398"/>
          </a:xfrm>
          <a:prstGeom prst="rect">
            <a:avLst/>
          </a:prstGeom>
        </p:spPr>
        <p:txBody>
          <a:bodyPr lIns="0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9B83F157-A416-41B3-8E5F-0EE45D88CF3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66763" y="1628775"/>
            <a:ext cx="10658475" cy="478789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20000"/>
              </a:lnSpc>
              <a:defRPr sz="1200"/>
            </a:lvl1pPr>
            <a:lvl2pPr>
              <a:lnSpc>
                <a:spcPct val="120000"/>
              </a:lnSpc>
              <a:defRPr sz="1200"/>
            </a:lvl2pPr>
            <a:lvl3pPr>
              <a:lnSpc>
                <a:spcPct val="120000"/>
              </a:lnSpc>
              <a:defRPr sz="12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de-DE" dirty="0"/>
              <a:t>Mastertextformat klein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oliennummernplatzhalter 5">
            <a:extLst>
              <a:ext uri="{FF2B5EF4-FFF2-40B4-BE49-F238E27FC236}">
                <a16:creationId xmlns:a16="http://schemas.microsoft.com/office/drawing/2014/main" xmlns="" id="{5877A73B-9FDB-45BF-A578-082C4A2D83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5420" y="6642001"/>
            <a:ext cx="651711" cy="216000"/>
          </a:xfrm>
          <a:prstGeom prst="rect">
            <a:avLst/>
          </a:prstGeom>
        </p:spPr>
        <p:txBody>
          <a:bodyPr rIns="0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DF2EDD8D-AB25-4642-9D02-BEF0E514196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xmlns="" id="{FE8964D6-8C2B-4B8B-AA60-BD8B10160B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642000"/>
            <a:ext cx="2793247" cy="216000"/>
          </a:xfrm>
          <a:prstGeom prst="rect">
            <a:avLst/>
          </a:prstGeom>
          <a:solidFill>
            <a:schemeClr val="accent1"/>
          </a:solidFill>
        </p:spPr>
        <p:txBody>
          <a:bodyPr lIns="0"/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63119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el und 2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7B60255-4519-4B9F-853D-4FC2336C8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732848"/>
            <a:ext cx="10658475" cy="609398"/>
          </a:xfrm>
          <a:prstGeom prst="rect">
            <a:avLst/>
          </a:prstGeom>
        </p:spPr>
        <p:txBody>
          <a:bodyPr lIns="0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9B83F157-A416-41B3-8E5F-0EE45D88C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763" y="1628775"/>
            <a:ext cx="5149850" cy="478789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20000"/>
              </a:lnSpc>
              <a:defRPr sz="1600"/>
            </a:lvl1pPr>
            <a:lvl2pPr>
              <a:lnSpc>
                <a:spcPct val="120000"/>
              </a:lnSpc>
              <a:defRPr sz="16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xmlns="" id="{198A3676-D43B-41E1-AC46-4E053F34934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75389" y="1628775"/>
            <a:ext cx="5149849" cy="478789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20000"/>
              </a:lnSpc>
              <a:defRPr sz="1600"/>
            </a:lvl1pPr>
            <a:lvl2pPr>
              <a:lnSpc>
                <a:spcPct val="120000"/>
              </a:lnSpc>
              <a:defRPr sz="16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xmlns="" id="{5811397B-AB6F-454E-BCE2-DEDA1197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5420" y="6642001"/>
            <a:ext cx="651711" cy="216000"/>
          </a:xfrm>
          <a:prstGeom prst="rect">
            <a:avLst/>
          </a:prstGeom>
        </p:spPr>
        <p:txBody>
          <a:bodyPr rIns="0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DF2EDD8D-AB25-4642-9D02-BEF0E514196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xmlns="" id="{FE8964D6-8C2B-4B8B-AA60-BD8B10160B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642000"/>
            <a:ext cx="2793247" cy="216000"/>
          </a:xfrm>
          <a:prstGeom prst="rect">
            <a:avLst/>
          </a:prstGeom>
          <a:solidFill>
            <a:schemeClr val="accent1"/>
          </a:solidFill>
        </p:spPr>
        <p:txBody>
          <a:bodyPr lIns="0"/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147447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_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xmlns="" id="{45D43685-5226-41F9-A15E-A4E401D3EB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4" y="728663"/>
            <a:ext cx="10650367" cy="56880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xmlns="" id="{05A4323E-933D-4DB2-A505-CCBAE44B25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5420" y="6642001"/>
            <a:ext cx="651711" cy="216000"/>
          </a:xfrm>
          <a:prstGeom prst="rect">
            <a:avLst/>
          </a:prstGeom>
        </p:spPr>
        <p:txBody>
          <a:bodyPr rIns="0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DF2EDD8D-AB25-4642-9D02-BEF0E514196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FE8964D6-8C2B-4B8B-AA60-BD8B10160B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642000"/>
            <a:ext cx="2793247" cy="216000"/>
          </a:xfrm>
          <a:prstGeom prst="rect">
            <a:avLst/>
          </a:prstGeom>
          <a:solidFill>
            <a:schemeClr val="accent1"/>
          </a:solidFill>
        </p:spPr>
        <p:txBody>
          <a:bodyPr lIns="0"/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8361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e_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xmlns="" id="{FE8964D6-8C2B-4B8B-AA60-BD8B10160B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642000"/>
            <a:ext cx="2793247" cy="216000"/>
          </a:xfrm>
          <a:prstGeom prst="rect">
            <a:avLst/>
          </a:prstGeom>
          <a:solidFill>
            <a:schemeClr val="accent1"/>
          </a:solidFill>
        </p:spPr>
        <p:txBody>
          <a:bodyPr lIns="0"/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5739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91345789-3B7D-4A6D-A859-8E902E79DF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700737" y="299178"/>
            <a:ext cx="1724501" cy="213585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xmlns="" id="{44DD1A40-D6A5-4E59-B4E9-0CA87805CD8E}"/>
              </a:ext>
            </a:extLst>
          </p:cNvPr>
          <p:cNvSpPr/>
          <p:nvPr userDrawn="1"/>
        </p:nvSpPr>
        <p:spPr>
          <a:xfrm>
            <a:off x="0" y="6642000"/>
            <a:ext cx="6099008" cy="2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xmlns="" id="{D0457247-798A-4F00-9C8B-0837C5263558}"/>
              </a:ext>
            </a:extLst>
          </p:cNvPr>
          <p:cNvSpPr/>
          <p:nvPr userDrawn="1"/>
        </p:nvSpPr>
        <p:spPr>
          <a:xfrm>
            <a:off x="6092992" y="6642000"/>
            <a:ext cx="6099008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xmlns="" id="{96D8B5A2-D9C3-46EF-9841-E54018D969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5420" y="6642001"/>
            <a:ext cx="651711" cy="216000"/>
          </a:xfrm>
          <a:prstGeom prst="rect">
            <a:avLst/>
          </a:prstGeom>
        </p:spPr>
        <p:txBody>
          <a:bodyPr rIns="0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DF2EDD8D-AB25-4642-9D02-BEF0E514196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xmlns="" id="{3CA8075E-BA56-4ACB-8922-2FA153A11D71}"/>
              </a:ext>
            </a:extLst>
          </p:cNvPr>
          <p:cNvSpPr txBox="1">
            <a:spLocks/>
          </p:cNvSpPr>
          <p:nvPr userDrawn="1"/>
        </p:nvSpPr>
        <p:spPr>
          <a:xfrm>
            <a:off x="4174011" y="6642002"/>
            <a:ext cx="1421647" cy="216000"/>
          </a:xfrm>
          <a:prstGeom prst="rect">
            <a:avLst/>
          </a:prstGeom>
        </p:spPr>
        <p:txBody>
          <a:bodyPr lIns="0"/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5096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6" r:id="rId3"/>
    <p:sldLayoutId id="2147483665" r:id="rId4"/>
    <p:sldLayoutId id="2147483664" r:id="rId5"/>
    <p:sldLayoutId id="2147483650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pos="187" userDrawn="1">
          <p15:clr>
            <a:srgbClr val="F26B43"/>
          </p15:clr>
        </p15:guide>
        <p15:guide id="4" pos="211" userDrawn="1">
          <p15:clr>
            <a:srgbClr val="F26B43"/>
          </p15:clr>
        </p15:guide>
        <p15:guide id="5" pos="7469" userDrawn="1">
          <p15:clr>
            <a:srgbClr val="F26B43"/>
          </p15:clr>
        </p15:guide>
        <p15:guide id="6" orient="horz" pos="4042" userDrawn="1">
          <p15:clr>
            <a:srgbClr val="F26B43"/>
          </p15:clr>
        </p15:guide>
        <p15:guide id="7" orient="horz" pos="4178" userDrawn="1">
          <p15:clr>
            <a:srgbClr val="F26B43"/>
          </p15:clr>
        </p15:guide>
        <p15:guide id="8" orient="horz" pos="323" userDrawn="1">
          <p15:clr>
            <a:srgbClr val="F26B43"/>
          </p15:clr>
        </p15:guide>
        <p15:guide id="9" orient="horz" pos="459" userDrawn="1">
          <p15:clr>
            <a:srgbClr val="F26B43"/>
          </p15:clr>
        </p15:guide>
        <p15:guide id="10" pos="3727" userDrawn="1">
          <p15:clr>
            <a:srgbClr val="F26B43"/>
          </p15:clr>
        </p15:guide>
        <p15:guide id="11" pos="3953" userDrawn="1">
          <p15:clr>
            <a:srgbClr val="F26B43"/>
          </p15:clr>
        </p15:guide>
        <p15:guide id="12" orient="horz" pos="1026" userDrawn="1">
          <p15:clr>
            <a:srgbClr val="F26B43"/>
          </p15:clr>
        </p15:guide>
        <p15:guide id="13" pos="483" userDrawn="1">
          <p15:clr>
            <a:srgbClr val="F26B43"/>
          </p15:clr>
        </p15:guide>
        <p15:guide id="14" pos="719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attauto-hl.de/genossenschaft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uederbrarup.dev.srv003.ideengeist.de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serviceportal.schleswig-holstein.de/Verwaltungsporta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97FDF771-253F-4350-A0E9-F0469ACB6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1414352"/>
            <a:ext cx="10658475" cy="3482501"/>
          </a:xfrm>
        </p:spPr>
        <p:txBody>
          <a:bodyPr/>
          <a:lstStyle/>
          <a:p>
            <a:r>
              <a:rPr lang="de-DE" dirty="0" smtClean="0"/>
              <a:t>Smart City</a:t>
            </a:r>
            <a:br>
              <a:rPr lang="de-DE" dirty="0" smtClean="0"/>
            </a:br>
            <a:r>
              <a:rPr lang="de-DE" sz="6000" dirty="0" smtClean="0"/>
              <a:t>Amt </a:t>
            </a:r>
            <a:r>
              <a:rPr lang="de-DE" sz="6000" dirty="0" err="1" smtClean="0"/>
              <a:t>Süderbrarup</a:t>
            </a:r>
            <a:r>
              <a:rPr lang="de-DE" sz="6000" dirty="0"/>
              <a:t/>
            </a:r>
            <a:br>
              <a:rPr lang="de-DE" sz="6000" dirty="0"/>
            </a:br>
            <a:r>
              <a:rPr lang="de-DE" sz="6000" dirty="0"/>
              <a:t/>
            </a:r>
            <a:br>
              <a:rPr lang="de-DE" sz="6000" dirty="0"/>
            </a:br>
            <a:r>
              <a:rPr lang="de-DE" sz="3600" dirty="0" smtClean="0"/>
              <a:t>aktueller Stand</a:t>
            </a:r>
            <a:endParaRPr lang="de-DE" sz="72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43896E1B-A43C-4485-9E80-667222B09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xmlns="" id="{24DB5B33-95F1-47FF-B97A-E378367AC0CC}"/>
              </a:ext>
            </a:extLst>
          </p:cNvPr>
          <p:cNvSpPr txBox="1">
            <a:spLocks/>
          </p:cNvSpPr>
          <p:nvPr/>
        </p:nvSpPr>
        <p:spPr>
          <a:xfrm>
            <a:off x="164842" y="5418861"/>
            <a:ext cx="5761037" cy="1439139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600" dirty="0" smtClean="0"/>
              <a:t>Sitzung des Amtsausschuss </a:t>
            </a:r>
            <a:r>
              <a:rPr lang="de-DE" sz="1600" dirty="0" err="1" smtClean="0"/>
              <a:t>Süderbrarup</a:t>
            </a:r>
            <a:endParaRPr lang="de-DE" sz="1600" dirty="0" smtClean="0"/>
          </a:p>
          <a:p>
            <a:r>
              <a:rPr lang="de-DE" sz="1400" dirty="0" smtClean="0"/>
              <a:t>28.09.2020, Nordlicht-Schule, Süderbrarup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62822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6763" y="691904"/>
            <a:ext cx="10658476" cy="609398"/>
          </a:xfrm>
        </p:spPr>
        <p:txBody>
          <a:bodyPr/>
          <a:lstStyle/>
          <a:p>
            <a:r>
              <a:rPr lang="de-DE" dirty="0" smtClean="0"/>
              <a:t>Entwicklung eines Rufbuskonzeptes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4" y="1628775"/>
            <a:ext cx="5006240" cy="4787899"/>
          </a:xfrm>
        </p:spPr>
        <p:txBody>
          <a:bodyPr/>
          <a:lstStyle/>
          <a:p>
            <a:r>
              <a:rPr lang="de-DE" dirty="0" smtClean="0"/>
              <a:t>Ziel</a:t>
            </a:r>
            <a:r>
              <a:rPr lang="de-DE" dirty="0"/>
              <a:t>: Entwicklung eines Rufbuskonzeptes zur Unterstützung des ÖPNV mit digitaler Unterstützung</a:t>
            </a:r>
          </a:p>
          <a:p>
            <a:r>
              <a:rPr lang="de-DE" dirty="0"/>
              <a:t>Kooperation: Regionalentwicklung Kreis SL-FL</a:t>
            </a:r>
          </a:p>
          <a:p>
            <a:r>
              <a:rPr lang="de-DE" dirty="0"/>
              <a:t>Vorbild: </a:t>
            </a:r>
            <a:r>
              <a:rPr lang="de-DE" dirty="0" err="1"/>
              <a:t>DorfShuttle</a:t>
            </a:r>
            <a:r>
              <a:rPr lang="de-DE" dirty="0"/>
              <a:t> im Amt </a:t>
            </a:r>
            <a:r>
              <a:rPr lang="de-DE" dirty="0" err="1"/>
              <a:t>Hürup</a:t>
            </a:r>
            <a:endParaRPr lang="de-DE" dirty="0"/>
          </a:p>
          <a:p>
            <a:r>
              <a:rPr lang="de-DE" dirty="0"/>
              <a:t>Aktuell: Ansehen verschiedener Anbieter von Mobility on Demand Apps</a:t>
            </a:r>
          </a:p>
          <a:p>
            <a:r>
              <a:rPr lang="de-DE" dirty="0"/>
              <a:t>Zeit: Mit Fahrplanwechsel der Nah.SH im Sommer 2021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573" y="1874214"/>
            <a:ext cx="5354657" cy="329806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3324">
            <a:off x="9027486" y="957510"/>
            <a:ext cx="2613640" cy="97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7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Mobilitätsportal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4" y="1628775"/>
            <a:ext cx="4692340" cy="4787899"/>
          </a:xfrm>
        </p:spPr>
        <p:txBody>
          <a:bodyPr/>
          <a:lstStyle/>
          <a:p>
            <a:r>
              <a:rPr lang="de-DE" dirty="0" smtClean="0"/>
              <a:t>Ziel</a:t>
            </a:r>
            <a:r>
              <a:rPr lang="de-DE" dirty="0"/>
              <a:t>: digitale Verknüpfung und Bündelung verschiedener Mobilitätsangebote</a:t>
            </a:r>
          </a:p>
          <a:p>
            <a:r>
              <a:rPr lang="de-DE" dirty="0"/>
              <a:t>Ursprünglich Modell Amt </a:t>
            </a:r>
            <a:r>
              <a:rPr lang="de-DE" dirty="0" err="1"/>
              <a:t>Hüttener</a:t>
            </a:r>
            <a:r>
              <a:rPr lang="de-DE" dirty="0"/>
              <a:t> Berge angedacht</a:t>
            </a:r>
          </a:p>
          <a:p>
            <a:r>
              <a:rPr lang="de-DE" dirty="0"/>
              <a:t>Aktuell Prüfung von </a:t>
            </a:r>
            <a:r>
              <a:rPr lang="de-DE" dirty="0" smtClean="0"/>
              <a:t>Alternativen z. B. </a:t>
            </a:r>
            <a:r>
              <a:rPr lang="de-DE" dirty="0" err="1" smtClean="0"/>
              <a:t>Stadtnavi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441" y="1037548"/>
            <a:ext cx="4819450" cy="442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268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Public Car Sharing Amtsmobil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3" y="1628775"/>
            <a:ext cx="3872700" cy="4787899"/>
          </a:xfrm>
        </p:spPr>
        <p:txBody>
          <a:bodyPr/>
          <a:lstStyle/>
          <a:p>
            <a:r>
              <a:rPr lang="de-DE" dirty="0" smtClean="0"/>
              <a:t>Ziel: </a:t>
            </a:r>
            <a:r>
              <a:rPr lang="de-DE" dirty="0" err="1">
                <a:solidFill>
                  <a:prstClr val="black"/>
                </a:solidFill>
              </a:rPr>
              <a:t>Elekromobiles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Carsharing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smtClean="0">
                <a:solidFill>
                  <a:prstClr val="black"/>
                </a:solidFill>
              </a:rPr>
              <a:t>im ländlichen Raum</a:t>
            </a:r>
          </a:p>
          <a:p>
            <a:r>
              <a:rPr lang="de-DE" dirty="0" smtClean="0"/>
              <a:t>Digitaler Aspekt: Buchung über eine App möglich</a:t>
            </a:r>
          </a:p>
          <a:p>
            <a:r>
              <a:rPr lang="de-DE" dirty="0"/>
              <a:t>Kooperation: </a:t>
            </a:r>
            <a:r>
              <a:rPr lang="de-DE" dirty="0" err="1"/>
              <a:t>mikar</a:t>
            </a:r>
            <a:endParaRPr lang="de-DE" dirty="0"/>
          </a:p>
          <a:p>
            <a:r>
              <a:rPr lang="de-DE" dirty="0"/>
              <a:t>Renault Zoe für die Amtsverwaltung, der außerhalb der Arbeitszeiten von den Bürgerinnen und Bürgern genutzt werden </a:t>
            </a:r>
            <a:r>
              <a:rPr lang="de-DE" dirty="0" smtClean="0"/>
              <a:t>kann</a:t>
            </a:r>
          </a:p>
          <a:p>
            <a:r>
              <a:rPr lang="de-DE" dirty="0"/>
              <a:t>3,90 </a:t>
            </a:r>
            <a:r>
              <a:rPr lang="de-DE" dirty="0" smtClean="0"/>
              <a:t>Euro pro angefangene Stunde</a:t>
            </a:r>
          </a:p>
          <a:p>
            <a:r>
              <a:rPr lang="de-DE" dirty="0" smtClean="0"/>
              <a:t>29,90 </a:t>
            </a:r>
            <a:r>
              <a:rPr lang="de-DE" dirty="0"/>
              <a:t>Euro </a:t>
            </a:r>
            <a:r>
              <a:rPr lang="de-DE" dirty="0" smtClean="0"/>
              <a:t>24h</a:t>
            </a:r>
            <a:endParaRPr lang="de-DE" dirty="0"/>
          </a:p>
          <a:p>
            <a:pPr marL="457200" lvl="1" indent="0">
              <a:buNone/>
            </a:pPr>
            <a:endParaRPr lang="de-DE" dirty="0" smtClean="0"/>
          </a:p>
          <a:p>
            <a:pPr lvl="2"/>
            <a:endParaRPr lang="de-DE" dirty="0" smtClean="0"/>
          </a:p>
          <a:p>
            <a:pPr lvl="1"/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9462" y="1628775"/>
            <a:ext cx="7241340" cy="387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3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Alternativen: </a:t>
            </a:r>
            <a:r>
              <a:rPr lang="de-DE" dirty="0" err="1" smtClean="0"/>
              <a:t>Dörpsmobil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4" y="1342247"/>
            <a:ext cx="5784162" cy="5074428"/>
          </a:xfrm>
        </p:spPr>
        <p:txBody>
          <a:bodyPr>
            <a:noAutofit/>
          </a:bodyPr>
          <a:lstStyle/>
          <a:p>
            <a:r>
              <a:rPr lang="de-DE" dirty="0" err="1"/>
              <a:t>Elekromobiles</a:t>
            </a:r>
            <a:r>
              <a:rPr lang="de-DE" dirty="0"/>
              <a:t> </a:t>
            </a:r>
            <a:r>
              <a:rPr lang="de-DE" dirty="0" err="1"/>
              <a:t>Carsharing</a:t>
            </a:r>
            <a:r>
              <a:rPr lang="de-DE" dirty="0"/>
              <a:t> im ländlichen </a:t>
            </a:r>
            <a:r>
              <a:rPr lang="de-DE" dirty="0" smtClean="0"/>
              <a:t>Raum </a:t>
            </a:r>
            <a:r>
              <a:rPr lang="de-DE" dirty="0" smtClean="0">
                <a:sym typeface="Wingdings" panose="05000000000000000000" pitchFamily="2" charset="2"/>
              </a:rPr>
              <a:t> Dorfgemeinschaftsauto</a:t>
            </a:r>
            <a:endParaRPr lang="de-DE" dirty="0"/>
          </a:p>
          <a:p>
            <a:r>
              <a:rPr lang="de-DE" dirty="0" err="1"/>
              <a:t>Dörpsmobil</a:t>
            </a:r>
            <a:r>
              <a:rPr lang="de-DE" dirty="0"/>
              <a:t> SH initiiert von der </a:t>
            </a:r>
            <a:r>
              <a:rPr lang="de-DE" dirty="0" smtClean="0"/>
              <a:t>ALR, </a:t>
            </a:r>
            <a:r>
              <a:rPr lang="de-DE" dirty="0" err="1" smtClean="0"/>
              <a:t>AktivRegion</a:t>
            </a:r>
            <a:r>
              <a:rPr lang="de-DE" dirty="0" smtClean="0"/>
              <a:t> und dem Land</a:t>
            </a:r>
          </a:p>
          <a:p>
            <a:r>
              <a:rPr lang="de-DE" dirty="0" smtClean="0"/>
              <a:t>Koordinierungsstelle </a:t>
            </a:r>
            <a:r>
              <a:rPr lang="de-DE" dirty="0"/>
              <a:t>unterstützt und berät bei der Einführung </a:t>
            </a:r>
          </a:p>
          <a:p>
            <a:pPr lvl="0"/>
            <a:r>
              <a:rPr lang="de-DE" dirty="0"/>
              <a:t>Ökologisch, sozial und ökonomisch</a:t>
            </a:r>
          </a:p>
          <a:p>
            <a:r>
              <a:rPr lang="de-DE" dirty="0" smtClean="0"/>
              <a:t>Trägerschaft </a:t>
            </a:r>
            <a:r>
              <a:rPr lang="de-DE" dirty="0"/>
              <a:t>durch Verein, Gemeinde, Privatperson, Gewerbebetreibenden</a:t>
            </a:r>
          </a:p>
          <a:p>
            <a:r>
              <a:rPr lang="de-DE" dirty="0" err="1"/>
              <a:t>Dörpsmobil</a:t>
            </a:r>
            <a:r>
              <a:rPr lang="de-DE" dirty="0"/>
              <a:t> APP</a:t>
            </a:r>
          </a:p>
          <a:p>
            <a:r>
              <a:rPr lang="de-DE" dirty="0"/>
              <a:t>Orte: </a:t>
            </a:r>
            <a:r>
              <a:rPr lang="de-DE" dirty="0" err="1" smtClean="0"/>
              <a:t>Klixbüll</a:t>
            </a:r>
            <a:r>
              <a:rPr lang="de-DE" dirty="0" smtClean="0"/>
              <a:t>, </a:t>
            </a:r>
            <a:r>
              <a:rPr lang="de-DE" dirty="0" err="1" smtClean="0"/>
              <a:t>Busdorf</a:t>
            </a:r>
            <a:r>
              <a:rPr lang="de-DE" dirty="0"/>
              <a:t>, </a:t>
            </a:r>
            <a:r>
              <a:rPr lang="de-DE" dirty="0" err="1"/>
              <a:t>Sieverstedt</a:t>
            </a:r>
            <a:r>
              <a:rPr lang="de-DE" dirty="0"/>
              <a:t>, </a:t>
            </a:r>
            <a:r>
              <a:rPr lang="de-DE" dirty="0" err="1" smtClean="0"/>
              <a:t>Gettorf</a:t>
            </a:r>
            <a:endParaRPr lang="de-DE" dirty="0" smtClean="0"/>
          </a:p>
          <a:p>
            <a:r>
              <a:rPr lang="de-DE" dirty="0" smtClean="0"/>
              <a:t>Preise: 5 Euro Grundgebühr pro Monat, 3,5 Euro pro Stunde</a:t>
            </a:r>
            <a:endParaRPr lang="de-DE" dirty="0"/>
          </a:p>
          <a:p>
            <a:pPr lvl="1">
              <a:lnSpc>
                <a:spcPct val="200000"/>
              </a:lnSpc>
              <a:spcBef>
                <a:spcPts val="0"/>
              </a:spcBef>
            </a:pPr>
            <a:endParaRPr lang="de-DE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de-DE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endParaRPr lang="de-DE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endParaRPr lang="de-DE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endParaRPr lang="de-DE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endParaRPr lang="de-DE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endParaRPr lang="de-DE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endParaRPr lang="de-DE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de-DE" sz="1200" dirty="0">
              <a:solidFill>
                <a:prstClr val="black"/>
              </a:solidFill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t="1675"/>
          <a:stretch/>
        </p:blipFill>
        <p:spPr>
          <a:xfrm>
            <a:off x="7000337" y="1219200"/>
            <a:ext cx="3765083" cy="3121417"/>
          </a:xfrm>
          <a:prstGeom prst="rect">
            <a:avLst/>
          </a:prstGeom>
        </p:spPr>
      </p:pic>
      <p:pic>
        <p:nvPicPr>
          <p:cNvPr id="6" name="Picture 2" descr="Dörpsmobil SH - Elektromobiles Carsharing im ländlichen Ra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0" y="3291839"/>
            <a:ext cx="4499042" cy="227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85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Alternative: Genossenschaft mit eigenem Fuhrpark</a:t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Beispiel aus Lübeck: </a:t>
            </a:r>
            <a:r>
              <a:rPr lang="de-DE" dirty="0">
                <a:hlinkClick r:id="rId2"/>
              </a:rPr>
              <a:t>https://www.stattauto-hl.de/genossenschaft</a:t>
            </a:r>
            <a:r>
              <a:rPr lang="de-DE" dirty="0" smtClean="0">
                <a:hlinkClick r:id="rId2"/>
              </a:rPr>
              <a:t>/</a:t>
            </a:r>
            <a:endParaRPr lang="de-DE" dirty="0" smtClean="0"/>
          </a:p>
          <a:p>
            <a:r>
              <a:rPr lang="de-DE" dirty="0" smtClean="0"/>
              <a:t>Preise: verschiedene Preismodelle für wenig bis Vielfahrer, Azubis und Studenten fahren ohne monatliche Grundgebühr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076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6764" y="165232"/>
            <a:ext cx="10658476" cy="609398"/>
          </a:xfrm>
        </p:spPr>
        <p:txBody>
          <a:bodyPr/>
          <a:lstStyle/>
          <a:p>
            <a:r>
              <a:rPr lang="de-DE" dirty="0" smtClean="0"/>
              <a:t>Aktuelle Projekte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graphicFrame>
        <p:nvGraphicFramePr>
          <p:cNvPr id="10" name="Inhaltsplatzhalt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2573568"/>
              </p:ext>
            </p:extLst>
          </p:nvPr>
        </p:nvGraphicFramePr>
        <p:xfrm>
          <a:off x="796413" y="774303"/>
          <a:ext cx="10628827" cy="5615533"/>
        </p:xfrm>
        <a:graphic>
          <a:graphicData uri="http://schemas.openxmlformats.org/drawingml/2006/table">
            <a:tbl>
              <a:tblPr/>
              <a:tblGrid>
                <a:gridCol w="1302632">
                  <a:extLst>
                    <a:ext uri="{9D8B030D-6E8A-4147-A177-3AD203B41FA5}">
                      <a16:colId xmlns:a16="http://schemas.microsoft.com/office/drawing/2014/main" xmlns="" val="4053175434"/>
                    </a:ext>
                  </a:extLst>
                </a:gridCol>
                <a:gridCol w="4327576">
                  <a:extLst>
                    <a:ext uri="{9D8B030D-6E8A-4147-A177-3AD203B41FA5}">
                      <a16:colId xmlns:a16="http://schemas.microsoft.com/office/drawing/2014/main" xmlns="" val="1236738934"/>
                    </a:ext>
                  </a:extLst>
                </a:gridCol>
                <a:gridCol w="1394352">
                  <a:extLst>
                    <a:ext uri="{9D8B030D-6E8A-4147-A177-3AD203B41FA5}">
                      <a16:colId xmlns:a16="http://schemas.microsoft.com/office/drawing/2014/main" xmlns="" val="763009970"/>
                    </a:ext>
                  </a:extLst>
                </a:gridCol>
                <a:gridCol w="1826488">
                  <a:extLst>
                    <a:ext uri="{9D8B030D-6E8A-4147-A177-3AD203B41FA5}">
                      <a16:colId xmlns:a16="http://schemas.microsoft.com/office/drawing/2014/main" xmlns="" val="1745932429"/>
                    </a:ext>
                  </a:extLst>
                </a:gridCol>
                <a:gridCol w="1777779">
                  <a:extLst>
                    <a:ext uri="{9D8B030D-6E8A-4147-A177-3AD203B41FA5}">
                      <a16:colId xmlns:a16="http://schemas.microsoft.com/office/drawing/2014/main" xmlns="" val="1561723736"/>
                    </a:ext>
                  </a:extLst>
                </a:gridCol>
              </a:tblGrid>
              <a:tr h="215371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Handlungsfelder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Projekte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Idee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Planung/Begonnen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Abgeschlossen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9451434"/>
                  </a:ext>
                </a:extLst>
              </a:tr>
              <a:tr h="72772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Umwelt und Energie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Einführung </a:t>
                      </a:r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Energieportal und </a:t>
                      </a:r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KlimaNavi</a:t>
                      </a:r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für Amtsgebiet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4792124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Mobilitätsportal (Integration bestehender und neuer Angebote: Mitfahrerbank, Sharing-Angebote)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82189284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Gemeinschaft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Vernetzung der Einwohner im Amt fördern, z.B. über Einführung von Nebenan.de / </a:t>
                      </a:r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DorfFunk</a:t>
                      </a:r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23356172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Verwaltung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Direkte digitale Kommunikation mit dem Amt etablieren (Bürgerportal, Bürger-App) 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06110606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„Smart City Lab und </a:t>
                      </a:r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Makerspace</a:t>
                      </a:r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“ als Kontakt- und Experimentierraum (im neuen Amtsgebäude)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0933273"/>
                  </a:ext>
                </a:extLst>
              </a:tr>
              <a:tr h="10876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Tourismus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Informationspflege in internationalen Systemen (z.B. Google </a:t>
                      </a:r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my</a:t>
                      </a:r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Business, Facebook, </a:t>
                      </a:r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komoot</a:t>
                      </a:r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), auffindbar sein, Weiterbildung anbieten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7836618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Infrastruktur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Flächendeckender Breitbandausbau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1384090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Infrastruktur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Aufbau </a:t>
                      </a:r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LoRaWAN</a:t>
                      </a:r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6665045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Verwaltung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Moderne Amtshomepage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1356007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Verwaltung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Einführung DMS +</a:t>
                      </a:r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Ratsinfo</a:t>
                      </a:r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84602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Verwaltung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Onlinezugangsgesetz umsetzen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72978601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Rufbus</a:t>
                      </a:r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4282587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Bildung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Ausstattung der Kitas mit digitaler Hardware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9411620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Bildung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Schulen mit digitaler Hardware/Tablets ausstatten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36741309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Tourismus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Infostelen für Einheimische und Touristen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8804527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Bildung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Kompetenzen fördern – erster Ansatz: Austausch von digitalen Kompetenzen zwischen Senioren/Jugendlichen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7672141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Gesundheit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Ersthelfer App etablieren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2757488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Gesundheit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Notfalldose (digital) etablieren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232744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Tourismus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Aktivitätenportal in seiner Nutzung und Funktion ausbauen (www.ostseefjordschlei.de)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2497263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„Amtsmobil“ – E-Auto, das am Wochenende von Bürgern ausgeliehen werden kann.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12928702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Tourismus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Vermarktung kleiner Betriebe stärken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8903178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Bildung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E-Learning im Amt leichter zugänglich machen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70717886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Infrastruktur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Stromzähler (z.B. Klax)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7433374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Verwaltung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Mängelmelder ITVSH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13571287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Fortbildungsangebote für Unternehmen anbieten (Marketing, Prozesse, Tools…)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6755734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Digitaler „Marktplatz“ / „Hofladen“ mit lokalen Händlern und Erzeugern (B2C/B2B) 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8465341"/>
                  </a:ext>
                </a:extLst>
              </a:tr>
              <a:tr h="8533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Kultur und Freizeit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www.ostseefjordschlei.de als Aktivitätenportal für Einheimische besser bekannt und nutzbar machen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7459734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Infrastruktur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Datenbank und Dateninfrastruktur (Business Intelligence)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7272393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Mentoren-Netzwerk für Gründungen und Unternehmen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210008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Infrastruktur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Ausbau von 5G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03775045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Umwelt und Energie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Ausbau erneuerbarer Energien fördern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3807547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Umwelt und Energie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Lokale Energieerzeugung und –Nutzung: Virtuelles Kraftwerk, Mini-Solarpanels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73620748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Vermarktung  kleiner Betriebe und Onlinehandel durch Fortbildung stärken.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4275882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„Digitales Paket“ für Ansiedlungsmarketing  (Infrastruktur, Verwaltungsvorgänge, Energieversorgung)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53344348"/>
                  </a:ext>
                </a:extLst>
              </a:tr>
              <a:tr h="8975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Industriegebiet 4.0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4109963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Mobilitätsstationen im Amtsgebiet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6980406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Gemeinschaft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Vereine/Ehrenamtliche mit digitalen Lösungen unterstützen und die Arbeit erleichter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8918676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Infrastruktur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Offenes WLAN an zentralen Punkten im Amtsgebiet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99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99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3103275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Digitale Infrastruktur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Einsatz von smarten </a:t>
                      </a:r>
                      <a:r>
                        <a:rPr lang="de-DE" sz="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Straßenlaternen</a:t>
                      </a:r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1057557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Umwelt und Energie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Nachhaltigkeitsmaßnahmen im Amt vernetzen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99191862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Umwelt und Energie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Nachhaltigkeits-Workshops für Schüler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8836959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Autonome Mini-Märkte (</a:t>
                      </a:r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Regiomat</a:t>
                      </a:r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4.0)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99144455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„New Work“ (Co-Working, Remote-Arbeitsplätze)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0407093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Carsharing</a:t>
                      </a:r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Bikesharing</a:t>
                      </a:r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1374017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Smartes Verkehrsleitsystem für B201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50980244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Bildung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„Eine für alles“ Schul-App (weBBschule)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03425325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Kultur und Freizeit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Kultur-Abo für das gesamte Amt (mit digitaler Buchung und Abrechnung)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4236033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Gesundheit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Videosprechstunde im Amt etablieren 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6309533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Gesundheit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Lösung für ein nahtloses Zusammenspiel von Präsenz- und Telemedizin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7014809"/>
                  </a:ext>
                </a:extLst>
              </a:tr>
              <a:tr h="8533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Tourismus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NaturparkCenter</a:t>
                      </a:r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Schlei (digitale Komponenten)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74820595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Ladeinfrastruktur für E-Mobilität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2015006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Wirtschaft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Smarte Landwirtschaft integrieren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31736313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Mobilität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Autonomer Bus für Personen- und Warentransport im Amtsgebiet 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6143621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Gemeinschaft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Mitkochzentrale – gemeinsames Essen als soziale Grundkomponente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5590087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Kultur und Freizeit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Sport vor Ort (Gleichgesinnte verabreden sich per App)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8279263"/>
                  </a:ext>
                </a:extLst>
              </a:tr>
              <a:tr h="8533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Kultur und Freizeit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Ort für E-Sport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 smtClean="0"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3270461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Gesundheit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Bewegungsimpulse schaffen (z.B. Geräte für Erwachsene, App)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6491405"/>
                  </a:ext>
                </a:extLst>
              </a:tr>
              <a:tr h="8533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Tourismus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Personalsharing</a:t>
                      </a:r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(Saisonbetrieb)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115600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Gemeinschaft</a:t>
                      </a: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neuem Amtsgebäude und in Gemeindehäusern  „digitale Hubs“ aufbauen, auch für Weiterbildung</a:t>
                      </a: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de-DE" sz="5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28001289"/>
                  </a:ext>
                </a:extLst>
              </a:tr>
              <a:tr h="9019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1" i="0" u="none" strike="sng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Bildung</a:t>
                      </a:r>
                      <a:endParaRPr lang="de-DE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500" b="0" i="0" u="none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Modernes Digitalzentrum: vermittelt Medienkompetenz, vermittelt Sozialkompetenz anhand unterschiedlichster Medien</a:t>
                      </a:r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65" marR="3565" marT="356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18055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82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Aktuelle Projekte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Homepage</a:t>
            </a:r>
          </a:p>
          <a:p>
            <a:r>
              <a:rPr lang="de-DE" dirty="0" smtClean="0"/>
              <a:t>Bürgerportal</a:t>
            </a:r>
          </a:p>
          <a:p>
            <a:r>
              <a:rPr lang="de-DE" dirty="0" err="1" smtClean="0"/>
              <a:t>LoRaWAN</a:t>
            </a:r>
            <a:endParaRPr lang="de-DE" dirty="0" smtClean="0"/>
          </a:p>
          <a:p>
            <a:r>
              <a:rPr lang="de-DE" dirty="0" smtClean="0"/>
              <a:t>Smartes </a:t>
            </a:r>
            <a:r>
              <a:rPr lang="de-DE" dirty="0" err="1" smtClean="0"/>
              <a:t>Dörpshaus</a:t>
            </a:r>
            <a:endParaRPr lang="de-DE" dirty="0" smtClean="0"/>
          </a:p>
          <a:p>
            <a:r>
              <a:rPr lang="de-DE" dirty="0" err="1" smtClean="0"/>
              <a:t>Dörpsmobil</a:t>
            </a:r>
            <a:endParaRPr lang="de-DE" dirty="0" smtClean="0"/>
          </a:p>
          <a:p>
            <a:r>
              <a:rPr lang="de-DE" dirty="0" err="1" smtClean="0"/>
              <a:t>Regisafe</a:t>
            </a:r>
            <a:endParaRPr lang="de-DE" dirty="0" smtClean="0"/>
          </a:p>
          <a:p>
            <a:r>
              <a:rPr lang="de-DE" dirty="0" err="1" smtClean="0"/>
              <a:t>Infostele</a:t>
            </a:r>
            <a:endParaRPr lang="de-DE" dirty="0" smtClean="0"/>
          </a:p>
          <a:p>
            <a:r>
              <a:rPr lang="de-DE" dirty="0" smtClean="0"/>
              <a:t>Rufbuskonzept</a:t>
            </a:r>
          </a:p>
          <a:p>
            <a:r>
              <a:rPr lang="de-DE" dirty="0" smtClean="0"/>
              <a:t>Mobilitätsportal</a:t>
            </a:r>
          </a:p>
          <a:p>
            <a:r>
              <a:rPr lang="de-DE" dirty="0" err="1" smtClean="0"/>
              <a:t>Carsharing</a:t>
            </a:r>
            <a:r>
              <a:rPr lang="de-DE" dirty="0" smtClean="0"/>
              <a:t> Möglichkeiten</a:t>
            </a:r>
          </a:p>
          <a:p>
            <a:endParaRPr lang="de-DE" dirty="0" smtClean="0"/>
          </a:p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283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Neue Amtshomepage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3" y="1445623"/>
            <a:ext cx="5538243" cy="4971051"/>
          </a:xfrm>
        </p:spPr>
        <p:txBody>
          <a:bodyPr/>
          <a:lstStyle/>
          <a:p>
            <a:r>
              <a:rPr lang="de-DE" dirty="0" smtClean="0"/>
              <a:t>Ziel: moderne, übersichtliche, barrierefreie Amtshomepage</a:t>
            </a:r>
          </a:p>
          <a:p>
            <a:r>
              <a:rPr lang="de-DE" dirty="0" smtClean="0"/>
              <a:t>Status Quo: </a:t>
            </a:r>
            <a:r>
              <a:rPr lang="de-DE" u="sng" dirty="0">
                <a:hlinkClick r:id="rId2"/>
              </a:rPr>
              <a:t>http://suederbrarup.dev.srv003.ideengeist.de/</a:t>
            </a:r>
            <a:endParaRPr lang="de-DE" dirty="0" smtClean="0"/>
          </a:p>
          <a:p>
            <a:r>
              <a:rPr lang="de-DE" dirty="0" smtClean="0"/>
              <a:t>Zeithorizont</a:t>
            </a:r>
          </a:p>
          <a:p>
            <a:pPr lvl="1"/>
            <a:r>
              <a:rPr lang="de-DE" dirty="0" smtClean="0"/>
              <a:t>Testphase: Ende Oktober</a:t>
            </a:r>
          </a:p>
          <a:p>
            <a:pPr marL="457200" lvl="1" indent="0">
              <a:buNone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/>
          <a:srcRect t="1" b="1523"/>
          <a:stretch/>
        </p:blipFill>
        <p:spPr>
          <a:xfrm>
            <a:off x="6800984" y="915729"/>
            <a:ext cx="4197533" cy="511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3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Bürgerportal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3" y="1342247"/>
            <a:ext cx="5660163" cy="5074428"/>
          </a:xfrm>
        </p:spPr>
        <p:txBody>
          <a:bodyPr/>
          <a:lstStyle/>
          <a:p>
            <a:r>
              <a:rPr lang="de-DE" dirty="0"/>
              <a:t>Ziel: Aufbau eines online Bürgerportals für Schleswig-Holstein</a:t>
            </a:r>
          </a:p>
          <a:p>
            <a:r>
              <a:rPr lang="de-DE" dirty="0"/>
              <a:t>Hintergrund: Online Zugangsgesetz – alle Verwaltungsleistungen online abbilden bis 31.12.2022</a:t>
            </a:r>
          </a:p>
          <a:p>
            <a:r>
              <a:rPr lang="de-DE" dirty="0" smtClean="0"/>
              <a:t>Kooperationspartner/Netzwerk: ITVSH, Kreise SL-FL, NF, Pinneberg, Stadt Kiel und Flensburg, Amt </a:t>
            </a:r>
            <a:r>
              <a:rPr lang="de-DE" dirty="0" err="1" smtClean="0"/>
              <a:t>Hüttener</a:t>
            </a:r>
            <a:r>
              <a:rPr lang="de-DE" dirty="0" smtClean="0"/>
              <a:t> Berge</a:t>
            </a:r>
          </a:p>
          <a:p>
            <a:r>
              <a:rPr lang="de-DE" dirty="0" smtClean="0"/>
              <a:t>Für Bürgerinnen und Bürger: Anlegen eines Schleswig-Holstein Bürgerkontos </a:t>
            </a:r>
            <a:r>
              <a:rPr lang="de-DE" dirty="0"/>
              <a:t>übers Meldeamt </a:t>
            </a:r>
            <a:r>
              <a:rPr lang="de-DE" sz="1200" dirty="0">
                <a:hlinkClick r:id="rId2"/>
              </a:rPr>
              <a:t>https://</a:t>
            </a:r>
            <a:r>
              <a:rPr lang="de-DE" sz="1200" dirty="0" smtClean="0">
                <a:hlinkClick r:id="rId2"/>
              </a:rPr>
              <a:t>serviceportal.schleswig-holstein.de/Verwaltungsportal</a:t>
            </a:r>
            <a:r>
              <a:rPr lang="de-DE" sz="1200" dirty="0" smtClean="0"/>
              <a:t> </a:t>
            </a:r>
          </a:p>
          <a:p>
            <a:r>
              <a:rPr lang="de-DE" dirty="0" smtClean="0"/>
              <a:t>Zeithorizont: </a:t>
            </a:r>
          </a:p>
          <a:p>
            <a:pPr lvl="1"/>
            <a:r>
              <a:rPr lang="de-DE" dirty="0" smtClean="0"/>
              <a:t>Einrichtung bis Ende 2020</a:t>
            </a:r>
          </a:p>
          <a:p>
            <a:pPr lvl="1"/>
            <a:r>
              <a:rPr lang="de-DE" dirty="0" smtClean="0"/>
              <a:t>Voll funktionsfähig bis 2022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650" y="970379"/>
            <a:ext cx="4748865" cy="521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LoRaWAN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4" y="1628775"/>
            <a:ext cx="5311820" cy="4787899"/>
          </a:xfrm>
        </p:spPr>
        <p:txBody>
          <a:bodyPr/>
          <a:lstStyle/>
          <a:p>
            <a:r>
              <a:rPr lang="de-DE" dirty="0" smtClean="0"/>
              <a:t>Ziel: Aufbau eines </a:t>
            </a:r>
            <a:r>
              <a:rPr lang="de-DE" b="1" dirty="0" smtClean="0"/>
              <a:t>Lo</a:t>
            </a:r>
            <a:r>
              <a:rPr lang="de-DE" dirty="0" smtClean="0"/>
              <a:t>ng </a:t>
            </a:r>
            <a:r>
              <a:rPr lang="de-DE" b="1" dirty="0" smtClean="0"/>
              <a:t>Ra</a:t>
            </a:r>
            <a:r>
              <a:rPr lang="de-DE" dirty="0" smtClean="0"/>
              <a:t>nge </a:t>
            </a:r>
            <a:r>
              <a:rPr lang="de-DE" b="1" dirty="0" smtClean="0"/>
              <a:t>W</a:t>
            </a:r>
            <a:r>
              <a:rPr lang="de-DE" dirty="0" smtClean="0"/>
              <a:t>ide </a:t>
            </a:r>
            <a:r>
              <a:rPr lang="de-DE" b="1" dirty="0" smtClean="0"/>
              <a:t>A</a:t>
            </a:r>
            <a:r>
              <a:rPr lang="de-DE" dirty="0" smtClean="0"/>
              <a:t>rea </a:t>
            </a:r>
            <a:r>
              <a:rPr lang="de-DE" b="1" dirty="0" smtClean="0"/>
              <a:t>N</a:t>
            </a:r>
            <a:r>
              <a:rPr lang="de-DE" dirty="0" smtClean="0"/>
              <a:t>etworks </a:t>
            </a:r>
          </a:p>
          <a:p>
            <a:r>
              <a:rPr lang="de-DE" dirty="0" smtClean="0"/>
              <a:t>Kooperationspartner: SH-Netz AG bzw. </a:t>
            </a:r>
            <a:r>
              <a:rPr lang="de-DE" dirty="0" err="1" smtClean="0"/>
              <a:t>HanseWerk</a:t>
            </a:r>
            <a:r>
              <a:rPr lang="de-DE" dirty="0" smtClean="0"/>
              <a:t> AG und </a:t>
            </a:r>
            <a:r>
              <a:rPr lang="de-DE" dirty="0" err="1" smtClean="0"/>
              <a:t>Nucleon</a:t>
            </a:r>
            <a:r>
              <a:rPr lang="de-DE" dirty="0" smtClean="0"/>
              <a:t> e. V. </a:t>
            </a:r>
          </a:p>
          <a:p>
            <a:r>
              <a:rPr lang="de-DE" dirty="0" smtClean="0"/>
              <a:t>Projektplanung: </a:t>
            </a:r>
          </a:p>
          <a:p>
            <a:pPr lvl="1"/>
            <a:r>
              <a:rPr lang="de-DE" dirty="0" smtClean="0"/>
              <a:t>Jetzt: </a:t>
            </a:r>
          </a:p>
          <a:p>
            <a:pPr lvl="2"/>
            <a:r>
              <a:rPr lang="de-DE" dirty="0" smtClean="0"/>
              <a:t>Erste Sensoren Testphase im </a:t>
            </a:r>
            <a:r>
              <a:rPr lang="de-DE" dirty="0" err="1" smtClean="0"/>
              <a:t>LoRaWAN</a:t>
            </a:r>
            <a:r>
              <a:rPr lang="de-DE" dirty="0" smtClean="0"/>
              <a:t> der SH-Netz inkl. Software</a:t>
            </a:r>
          </a:p>
          <a:p>
            <a:pPr lvl="1"/>
            <a:r>
              <a:rPr lang="de-DE" dirty="0" smtClean="0"/>
              <a:t>Umsetzungsphase: </a:t>
            </a:r>
          </a:p>
          <a:p>
            <a:pPr lvl="2"/>
            <a:r>
              <a:rPr lang="de-DE" dirty="0" smtClean="0"/>
              <a:t>Aufbau eines eigenen offenen Netzes für die eingesetzte Sensorik</a:t>
            </a:r>
          </a:p>
          <a:p>
            <a:pPr lvl="2"/>
            <a:r>
              <a:rPr lang="de-DE" dirty="0" smtClean="0"/>
              <a:t>Ausbau </a:t>
            </a:r>
            <a:r>
              <a:rPr lang="de-DE" dirty="0"/>
              <a:t>der Sensoren</a:t>
            </a:r>
          </a:p>
          <a:p>
            <a:pPr lvl="1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4952" y="1037547"/>
            <a:ext cx="2590287" cy="461058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930" y="1925360"/>
            <a:ext cx="1383347" cy="1401314"/>
          </a:xfrm>
          <a:prstGeom prst="rect">
            <a:avLst/>
          </a:prstGeom>
        </p:spPr>
      </p:pic>
      <p:cxnSp>
        <p:nvCxnSpPr>
          <p:cNvPr id="9" name="Gerade Verbindung mit Pfeil 8"/>
          <p:cNvCxnSpPr/>
          <p:nvPr/>
        </p:nvCxnSpPr>
        <p:spPr>
          <a:xfrm flipH="1" flipV="1">
            <a:off x="8199226" y="3022236"/>
            <a:ext cx="1815631" cy="60913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913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94706" y="3438398"/>
            <a:ext cx="3147568" cy="236067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803" y="801763"/>
            <a:ext cx="4017264" cy="301294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6764" y="801763"/>
            <a:ext cx="10658476" cy="609398"/>
          </a:xfrm>
        </p:spPr>
        <p:txBody>
          <a:bodyPr/>
          <a:lstStyle/>
          <a:p>
            <a:r>
              <a:rPr lang="de-DE" dirty="0" smtClean="0"/>
              <a:t>Smartes </a:t>
            </a:r>
            <a:r>
              <a:rPr lang="de-DE" dirty="0" err="1" smtClean="0"/>
              <a:t>Dörphaus</a:t>
            </a:r>
            <a:r>
              <a:rPr lang="de-DE" dirty="0" smtClean="0"/>
              <a:t>	</a:t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4" y="1628775"/>
            <a:ext cx="5407614" cy="4772025"/>
          </a:xfrm>
        </p:spPr>
        <p:txBody>
          <a:bodyPr/>
          <a:lstStyle/>
          <a:p>
            <a:r>
              <a:rPr lang="de-DE" dirty="0" smtClean="0"/>
              <a:t>Ziel</a:t>
            </a:r>
            <a:r>
              <a:rPr lang="de-DE" dirty="0"/>
              <a:t>: </a:t>
            </a:r>
            <a:r>
              <a:rPr lang="de-DE" dirty="0" smtClean="0"/>
              <a:t>Ein </a:t>
            </a:r>
            <a:r>
              <a:rPr lang="de-DE" dirty="0"/>
              <a:t>lokale </a:t>
            </a:r>
            <a:r>
              <a:rPr lang="de-DE" dirty="0" smtClean="0"/>
              <a:t>Anlaufstelle an der Bürgerinnen und Bürger zusammenkommen können, um neue </a:t>
            </a:r>
            <a:r>
              <a:rPr lang="de-DE" dirty="0"/>
              <a:t>Technologien </a:t>
            </a:r>
            <a:r>
              <a:rPr lang="de-DE" dirty="0" smtClean="0"/>
              <a:t>auszuprobieren. </a:t>
            </a:r>
          </a:p>
          <a:p>
            <a:r>
              <a:rPr lang="de-DE" dirty="0" smtClean="0"/>
              <a:t>Smart City Projektbüro</a:t>
            </a:r>
          </a:p>
          <a:p>
            <a:r>
              <a:rPr lang="de-DE" dirty="0" smtClean="0"/>
              <a:t>Ort für kleine Workshops und Austausch</a:t>
            </a:r>
          </a:p>
          <a:p>
            <a:r>
              <a:rPr lang="de-DE" dirty="0" smtClean="0"/>
              <a:t>Angebot einer digitalen Sprechstunde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741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6763" y="732848"/>
            <a:ext cx="5279195" cy="609398"/>
          </a:xfrm>
        </p:spPr>
        <p:txBody>
          <a:bodyPr/>
          <a:lstStyle/>
          <a:p>
            <a:r>
              <a:rPr lang="de-DE" dirty="0" smtClean="0"/>
              <a:t>Einführung eines Dokumentenmanagementsystems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4" y="1628775"/>
            <a:ext cx="4473976" cy="4787899"/>
          </a:xfrm>
        </p:spPr>
        <p:txBody>
          <a:bodyPr/>
          <a:lstStyle/>
          <a:p>
            <a:r>
              <a:rPr lang="de-DE" dirty="0" smtClean="0"/>
              <a:t>Ziel: Effizientere Verwaltung, Einführung der E-Akte, papierloses Arbeiten</a:t>
            </a:r>
          </a:p>
          <a:p>
            <a:r>
              <a:rPr lang="de-DE" dirty="0" smtClean="0"/>
              <a:t>Software: </a:t>
            </a:r>
            <a:r>
              <a:rPr lang="de-DE" dirty="0" err="1" smtClean="0"/>
              <a:t>Regisafe</a:t>
            </a:r>
            <a:endParaRPr lang="de-DE" dirty="0" smtClean="0"/>
          </a:p>
          <a:p>
            <a:r>
              <a:rPr lang="de-DE" dirty="0" smtClean="0"/>
              <a:t>Aktuell: Schulung der Mitarbeiter</a:t>
            </a:r>
          </a:p>
          <a:p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3" y="3158336"/>
            <a:ext cx="5798064" cy="3110861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5956">
            <a:off x="5914077" y="666364"/>
            <a:ext cx="5741645" cy="560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7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Interaktive Infostelen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764" y="1342247"/>
            <a:ext cx="5402024" cy="5074428"/>
          </a:xfrm>
        </p:spPr>
        <p:txBody>
          <a:bodyPr/>
          <a:lstStyle/>
          <a:p>
            <a:r>
              <a:rPr lang="de-DE" dirty="0" smtClean="0"/>
              <a:t>Interaktive </a:t>
            </a:r>
            <a:r>
              <a:rPr lang="de-DE" dirty="0" err="1" smtClean="0"/>
              <a:t>Infostele</a:t>
            </a:r>
            <a:r>
              <a:rPr lang="de-DE" dirty="0" smtClean="0"/>
              <a:t> mit Touch für Außenbereiche</a:t>
            </a:r>
          </a:p>
          <a:p>
            <a:r>
              <a:rPr lang="de-DE" dirty="0" smtClean="0"/>
              <a:t>Ziel: Digitale Informationsmöglichkeiten für Gäste und Einheimische</a:t>
            </a:r>
          </a:p>
          <a:p>
            <a:r>
              <a:rPr lang="de-DE" dirty="0" smtClean="0"/>
              <a:t>Hintergrund: Schließung der Tourist-Info in </a:t>
            </a:r>
            <a:r>
              <a:rPr lang="de-DE" dirty="0" err="1" smtClean="0"/>
              <a:t>Süderbrarup</a:t>
            </a:r>
            <a:endParaRPr lang="de-DE" dirty="0" smtClean="0"/>
          </a:p>
          <a:p>
            <a:r>
              <a:rPr lang="de-DE" dirty="0" smtClean="0"/>
              <a:t>Informationen von OFS und der Amtsverwaltung (Bekanntmachungen, Veranstaltungen etc.)</a:t>
            </a:r>
          </a:p>
          <a:p>
            <a:r>
              <a:rPr lang="de-DE" dirty="0" smtClean="0"/>
              <a:t> geplante Standorte: 	</a:t>
            </a:r>
          </a:p>
          <a:p>
            <a:pPr lvl="1"/>
            <a:r>
              <a:rPr lang="de-DE" dirty="0" smtClean="0"/>
              <a:t>Bahnhof </a:t>
            </a:r>
            <a:r>
              <a:rPr lang="de-DE" dirty="0" err="1" smtClean="0"/>
              <a:t>Süderbrarup</a:t>
            </a:r>
            <a:r>
              <a:rPr lang="de-DE" dirty="0" smtClean="0"/>
              <a:t>, Bahnhof </a:t>
            </a:r>
            <a:r>
              <a:rPr lang="de-DE" dirty="0" err="1" smtClean="0"/>
              <a:t>Lindaunis</a:t>
            </a:r>
            <a:endParaRPr lang="de-DE" dirty="0" smtClean="0"/>
          </a:p>
          <a:p>
            <a:pPr lvl="1"/>
            <a:r>
              <a:rPr lang="de-DE" dirty="0" smtClean="0"/>
              <a:t>Weitere Standorte in der Umsetzungsphase möglich</a:t>
            </a:r>
            <a:endParaRPr lang="de-DE" dirty="0"/>
          </a:p>
          <a:p>
            <a:r>
              <a:rPr lang="de-DE" dirty="0" smtClean="0"/>
              <a:t>Aktuell: in Ausschreibung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2EDD8D-AB25-4642-9D02-BEF0E5141968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9101" y="923916"/>
            <a:ext cx="3475824" cy="506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Smart City Amt Süderbrarup">
      <a:dk1>
        <a:sysClr val="windowText" lastClr="000000"/>
      </a:dk1>
      <a:lt1>
        <a:sysClr val="window" lastClr="FFFFFF"/>
      </a:lt1>
      <a:dk2>
        <a:srgbClr val="7F7F7F"/>
      </a:dk2>
      <a:lt2>
        <a:srgbClr val="E7E6E6"/>
      </a:lt2>
      <a:accent1>
        <a:srgbClr val="FFCC00"/>
      </a:accent1>
      <a:accent2>
        <a:srgbClr val="0099DB"/>
      </a:accent2>
      <a:accent3>
        <a:srgbClr val="25BCFF"/>
      </a:accent3>
      <a:accent4>
        <a:srgbClr val="FFD44B"/>
      </a:accent4>
      <a:accent5>
        <a:srgbClr val="69D1FF"/>
      </a:accent5>
      <a:accent6>
        <a:srgbClr val="FFE697"/>
      </a:accent6>
      <a:hlink>
        <a:srgbClr val="0099DB"/>
      </a:hlink>
      <a:folHlink>
        <a:srgbClr val="FFCC00"/>
      </a:folHlink>
    </a:clrScheme>
    <a:fontScheme name="Work Sans für SCAS">
      <a:majorFont>
        <a:latin typeface="Work Sans SemiBold"/>
        <a:ea typeface=""/>
        <a:cs typeface=""/>
      </a:majorFont>
      <a:minorFont>
        <a:latin typeface="Work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Microsoft Office PowerPoint</Application>
  <PresentationFormat>Benutzerdefiniert</PresentationFormat>
  <Paragraphs>296</Paragraphs>
  <Slides>14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0" baseType="lpstr">
      <vt:lpstr>Arial</vt:lpstr>
      <vt:lpstr>Work Sans SemiBold</vt:lpstr>
      <vt:lpstr>Work Sans</vt:lpstr>
      <vt:lpstr>Wingdings</vt:lpstr>
      <vt:lpstr>Calibri</vt:lpstr>
      <vt:lpstr>Office</vt:lpstr>
      <vt:lpstr>Smart City Amt Süderbrarup  aktueller Stand</vt:lpstr>
      <vt:lpstr>Aktuelle Projekte</vt:lpstr>
      <vt:lpstr>Aktuelle Projekte</vt:lpstr>
      <vt:lpstr>Neue Amtshomepage</vt:lpstr>
      <vt:lpstr>Bürgerportal </vt:lpstr>
      <vt:lpstr>LoRaWAN</vt:lpstr>
      <vt:lpstr>Smartes Dörphaus    </vt:lpstr>
      <vt:lpstr>Einführung eines Dokumentenmanagementsystems</vt:lpstr>
      <vt:lpstr>Interaktive Infostelen </vt:lpstr>
      <vt:lpstr>Entwicklung eines Rufbuskonzeptes</vt:lpstr>
      <vt:lpstr>Mobilitätsportal</vt:lpstr>
      <vt:lpstr>Public Car Sharing Amtsmobil  </vt:lpstr>
      <vt:lpstr>Alternativen: Dörpsmobil</vt:lpstr>
      <vt:lpstr>Alternative: Genossenschaft mit eigenem Fuhrpark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Nicolas Uphaus</dc:creator>
  <cp:lastModifiedBy>Holger Krause</cp:lastModifiedBy>
  <cp:revision>341</cp:revision>
  <cp:lastPrinted>2020-06-29T16:21:21Z</cp:lastPrinted>
  <dcterms:created xsi:type="dcterms:W3CDTF">2020-02-18T09:08:26Z</dcterms:created>
  <dcterms:modified xsi:type="dcterms:W3CDTF">2020-09-21T04:50:58Z</dcterms:modified>
</cp:coreProperties>
</file>